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0" r:id="rId6"/>
    <p:sldId id="326" r:id="rId7"/>
    <p:sldId id="327" r:id="rId8"/>
    <p:sldId id="262" r:id="rId9"/>
    <p:sldId id="264" r:id="rId10"/>
    <p:sldId id="265" r:id="rId11"/>
    <p:sldId id="268" r:id="rId12"/>
    <p:sldId id="301" r:id="rId13"/>
    <p:sldId id="266" r:id="rId14"/>
    <p:sldId id="300" r:id="rId15"/>
    <p:sldId id="269" r:id="rId16"/>
    <p:sldId id="380" r:id="rId17"/>
    <p:sldId id="358" r:id="rId18"/>
    <p:sldId id="271" r:id="rId19"/>
    <p:sldId id="272" r:id="rId20"/>
    <p:sldId id="267" r:id="rId21"/>
    <p:sldId id="270" r:id="rId22"/>
    <p:sldId id="273" r:id="rId23"/>
    <p:sldId id="274" r:id="rId24"/>
    <p:sldId id="275" r:id="rId25"/>
    <p:sldId id="276" r:id="rId26"/>
    <p:sldId id="277" r:id="rId27"/>
    <p:sldId id="278" r:id="rId28"/>
    <p:sldId id="279" r:id="rId29"/>
    <p:sldId id="280" r:id="rId30"/>
    <p:sldId id="281" r:id="rId31"/>
    <p:sldId id="292" r:id="rId32"/>
    <p:sldId id="282" r:id="rId33"/>
    <p:sldId id="284" r:id="rId34"/>
    <p:sldId id="289" r:id="rId35"/>
    <p:sldId id="286" r:id="rId36"/>
    <p:sldId id="287" r:id="rId37"/>
    <p:sldId id="288" r:id="rId38"/>
    <p:sldId id="381" r:id="rId39"/>
    <p:sldId id="291" r:id="rId4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这次分享是想和大家一起了解一下</a:t>
            </a:r>
            <a:r>
              <a:rPr lang="en-US" altLang="zh-CN">
                <a:sym typeface="+mn-ea"/>
              </a:rPr>
              <a:t>http3.0</a:t>
            </a:r>
            <a:r>
              <a:rPr lang="zh-CN" altLang="en-US">
                <a:sym typeface="+mn-ea"/>
              </a:rPr>
              <a:t>，新版本的诞生都是为了解决旧版本的痛点，为了让大家更好的理解</a:t>
            </a:r>
            <a:r>
              <a:rPr lang="en-US" altLang="zh-CN">
                <a:sym typeface="+mn-ea"/>
              </a:rPr>
              <a:t>http3.0</a:t>
            </a:r>
            <a:r>
              <a:rPr lang="zh-CN" altLang="en-US">
                <a:sym typeface="+mn-ea"/>
              </a:rPr>
              <a:t>的诞生和特性，我们从</a:t>
            </a:r>
            <a:r>
              <a:rPr lang="en-US" altLang="zh-CN">
                <a:sym typeface="+mn-ea"/>
              </a:rPr>
              <a:t>http</a:t>
            </a:r>
            <a:r>
              <a:rPr lang="zh-CN" altLang="en-US">
                <a:sym typeface="+mn-ea"/>
              </a:rPr>
              <a:t>的历史说起。</a:t>
            </a:r>
            <a:endParaRPr lang="zh-CN" altLang="en-US">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kumimoji="1" lang="zh-CN" altLang="en-US"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一图胜所有</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kumimoji="1" lang="zh-CN" altLang="en-US"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一图胜所有</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kumimoji="1" lang="zh-CN" altLang="en-US"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一图胜所有</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kumimoji="1" lang="zh-CN" altLang="en-US"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一图胜所有</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HK"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HK" altLang="en-US"/>
          </a:p>
        </p:txBody>
      </p:sp>
      <p:sp>
        <p:nvSpPr>
          <p:cNvPr id="4" name="日期占位符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页脚占位符 4"/>
          <p:cNvSpPr>
            <a:spLocks noGrp="1"/>
          </p:cNvSpPr>
          <p:nvPr>
            <p:ph type="ftr" sz="quarter" idx="11"/>
          </p:nvPr>
        </p:nvSpPr>
        <p:spPr/>
        <p:txBody>
          <a:bodyPr/>
          <a:lstStyle/>
          <a:p>
            <a:endParaRPr lang="zh-HK" altLang="en-US"/>
          </a:p>
        </p:txBody>
      </p:sp>
      <p:sp>
        <p:nvSpPr>
          <p:cNvPr id="6" name="灯片编号占位符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HK"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HK" altLang="en-US"/>
          </a:p>
        </p:txBody>
      </p:sp>
      <p:sp>
        <p:nvSpPr>
          <p:cNvPr id="4" name="日期占位符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页脚占位符 4"/>
          <p:cNvSpPr>
            <a:spLocks noGrp="1"/>
          </p:cNvSpPr>
          <p:nvPr>
            <p:ph type="ftr" sz="quarter" idx="11"/>
          </p:nvPr>
        </p:nvSpPr>
        <p:spPr/>
        <p:txBody>
          <a:bodyPr/>
          <a:lstStyle/>
          <a:p>
            <a:endParaRPr lang="zh-HK" altLang="en-US"/>
          </a:p>
        </p:txBody>
      </p:sp>
      <p:sp>
        <p:nvSpPr>
          <p:cNvPr id="6" name="灯片编号占位符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HK"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HK" altLang="en-US"/>
          </a:p>
        </p:txBody>
      </p:sp>
      <p:sp>
        <p:nvSpPr>
          <p:cNvPr id="4" name="日期占位符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页脚占位符 4"/>
          <p:cNvSpPr>
            <a:spLocks noGrp="1"/>
          </p:cNvSpPr>
          <p:nvPr>
            <p:ph type="ftr" sz="quarter" idx="11"/>
          </p:nvPr>
        </p:nvSpPr>
        <p:spPr/>
        <p:txBody>
          <a:bodyPr/>
          <a:lstStyle/>
          <a:p>
            <a:endParaRPr lang="zh-HK" altLang="en-US"/>
          </a:p>
        </p:txBody>
      </p:sp>
      <p:sp>
        <p:nvSpPr>
          <p:cNvPr id="6" name="灯片编号占位符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HK"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HK" altLang="en-US"/>
          </a:p>
        </p:txBody>
      </p:sp>
      <p:sp>
        <p:nvSpPr>
          <p:cNvPr id="4" name="日期占位符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页脚占位符 4"/>
          <p:cNvSpPr>
            <a:spLocks noGrp="1"/>
          </p:cNvSpPr>
          <p:nvPr>
            <p:ph type="ftr" sz="quarter" idx="11"/>
          </p:nvPr>
        </p:nvSpPr>
        <p:spPr/>
        <p:txBody>
          <a:bodyPr/>
          <a:lstStyle/>
          <a:p>
            <a:endParaRPr lang="zh-HK" altLang="en-US"/>
          </a:p>
        </p:txBody>
      </p:sp>
      <p:sp>
        <p:nvSpPr>
          <p:cNvPr id="6" name="灯片编号占位符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HK"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页脚占位符 4"/>
          <p:cNvSpPr>
            <a:spLocks noGrp="1"/>
          </p:cNvSpPr>
          <p:nvPr>
            <p:ph type="ftr" sz="quarter" idx="11"/>
          </p:nvPr>
        </p:nvSpPr>
        <p:spPr/>
        <p:txBody>
          <a:bodyPr/>
          <a:lstStyle/>
          <a:p>
            <a:endParaRPr lang="zh-HK" altLang="en-US"/>
          </a:p>
        </p:txBody>
      </p:sp>
      <p:sp>
        <p:nvSpPr>
          <p:cNvPr id="6" name="灯片编号占位符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HK"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HK"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HK" altLang="en-US"/>
          </a:p>
        </p:txBody>
      </p:sp>
      <p:sp>
        <p:nvSpPr>
          <p:cNvPr id="5" name="日期占位符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页脚占位符 5"/>
          <p:cNvSpPr>
            <a:spLocks noGrp="1"/>
          </p:cNvSpPr>
          <p:nvPr>
            <p:ph type="ftr" sz="quarter" idx="11"/>
          </p:nvPr>
        </p:nvSpPr>
        <p:spPr/>
        <p:txBody>
          <a:bodyPr/>
          <a:lstStyle/>
          <a:p>
            <a:endParaRPr lang="zh-HK" altLang="en-US"/>
          </a:p>
        </p:txBody>
      </p:sp>
      <p:sp>
        <p:nvSpPr>
          <p:cNvPr id="7" name="灯片编号占位符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HK"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HK"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HK" altLang="en-US"/>
          </a:p>
        </p:txBody>
      </p:sp>
      <p:sp>
        <p:nvSpPr>
          <p:cNvPr id="7" name="日期占位符 6"/>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8" name="页脚占位符 7"/>
          <p:cNvSpPr>
            <a:spLocks noGrp="1"/>
          </p:cNvSpPr>
          <p:nvPr>
            <p:ph type="ftr" sz="quarter" idx="11"/>
          </p:nvPr>
        </p:nvSpPr>
        <p:spPr/>
        <p:txBody>
          <a:bodyPr/>
          <a:lstStyle/>
          <a:p>
            <a:endParaRPr lang="zh-HK" altLang="en-US"/>
          </a:p>
        </p:txBody>
      </p:sp>
      <p:sp>
        <p:nvSpPr>
          <p:cNvPr id="9" name="灯片编号占位符 8"/>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HK" altLang="en-US"/>
          </a:p>
        </p:txBody>
      </p:sp>
      <p:sp>
        <p:nvSpPr>
          <p:cNvPr id="3" name="日期占位符 2"/>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4" name="页脚占位符 3"/>
          <p:cNvSpPr>
            <a:spLocks noGrp="1"/>
          </p:cNvSpPr>
          <p:nvPr>
            <p:ph type="ftr" sz="quarter" idx="11"/>
          </p:nvPr>
        </p:nvSpPr>
        <p:spPr/>
        <p:txBody>
          <a:bodyPr/>
          <a:lstStyle/>
          <a:p>
            <a:endParaRPr lang="zh-HK" altLang="en-US"/>
          </a:p>
        </p:txBody>
      </p:sp>
      <p:sp>
        <p:nvSpPr>
          <p:cNvPr id="5" name="灯片编号占位符 4"/>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3" name="页脚占位符 2"/>
          <p:cNvSpPr>
            <a:spLocks noGrp="1"/>
          </p:cNvSpPr>
          <p:nvPr>
            <p:ph type="ftr" sz="quarter" idx="11"/>
          </p:nvPr>
        </p:nvSpPr>
        <p:spPr/>
        <p:txBody>
          <a:bodyPr/>
          <a:lstStyle/>
          <a:p>
            <a:endParaRPr lang="zh-HK" altLang="en-US"/>
          </a:p>
        </p:txBody>
      </p:sp>
      <p:sp>
        <p:nvSpPr>
          <p:cNvPr id="4" name="灯片编号占位符 3"/>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HK"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HK"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页脚占位符 5"/>
          <p:cNvSpPr>
            <a:spLocks noGrp="1"/>
          </p:cNvSpPr>
          <p:nvPr>
            <p:ph type="ftr" sz="quarter" idx="11"/>
          </p:nvPr>
        </p:nvSpPr>
        <p:spPr/>
        <p:txBody>
          <a:bodyPr/>
          <a:lstStyle/>
          <a:p>
            <a:endParaRPr lang="zh-HK" altLang="en-US"/>
          </a:p>
        </p:txBody>
      </p:sp>
      <p:sp>
        <p:nvSpPr>
          <p:cNvPr id="7" name="灯片编号占位符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HK"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HK"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页脚占位符 5"/>
          <p:cNvSpPr>
            <a:spLocks noGrp="1"/>
          </p:cNvSpPr>
          <p:nvPr>
            <p:ph type="ftr" sz="quarter" idx="11"/>
          </p:nvPr>
        </p:nvSpPr>
        <p:spPr/>
        <p:txBody>
          <a:bodyPr/>
          <a:lstStyle/>
          <a:p>
            <a:endParaRPr lang="zh-HK" altLang="en-US"/>
          </a:p>
        </p:txBody>
      </p:sp>
      <p:sp>
        <p:nvSpPr>
          <p:cNvPr id="7" name="灯片编号占位符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1EAE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HK"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HK"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fld>
            <a:endParaRPr lang="zh-HK"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1"/>
          <a:stretch>
            <a:fillRect/>
          </a:stretch>
        </p:blipFill>
        <p:spPr>
          <a:xfrm>
            <a:off x="0" y="0"/>
            <a:ext cx="12192000" cy="6858000"/>
          </a:xfrm>
          <a:prstGeom prst="rect">
            <a:avLst/>
          </a:prstGeom>
        </p:spPr>
      </p:pic>
      <p:sp>
        <p:nvSpPr>
          <p:cNvPr id="14" name="文本框 13"/>
          <p:cNvSpPr txBox="1"/>
          <p:nvPr/>
        </p:nvSpPr>
        <p:spPr>
          <a:xfrm>
            <a:off x="4493260" y="3645535"/>
            <a:ext cx="4175760" cy="603885"/>
          </a:xfrm>
          <a:prstGeom prst="rect">
            <a:avLst/>
          </a:prstGeom>
          <a:noFill/>
        </p:spPr>
        <p:txBody>
          <a:bodyPr wrap="square" rtlCol="0">
            <a:spAutoFit/>
          </a:bodyPr>
          <a:lstStyle/>
          <a:p>
            <a:pPr algn="ctr">
              <a:lnSpc>
                <a:spcPts val="4000"/>
              </a:lnSpc>
            </a:pPr>
            <a:r>
              <a:rPr lang="zh-CN" altLang="en-US" sz="3200" dirty="0" smtClean="0">
                <a:solidFill>
                  <a:srgbClr val="027572"/>
                </a:solidFill>
                <a:latin typeface="思源黑体 Regular" panose="020B0500000000000000" charset="-122"/>
                <a:ea typeface="思源黑体 Regular" panose="020B0500000000000000" charset="-122"/>
                <a:cs typeface="思源黑体 Regular" panose="020B0500000000000000" charset="-122"/>
              </a:rPr>
              <a:t>主讲人：</a:t>
            </a:r>
            <a:r>
              <a:rPr lang="en-US" altLang="zh-CN" sz="3200" dirty="0" smtClean="0">
                <a:solidFill>
                  <a:srgbClr val="027572"/>
                </a:solidFill>
                <a:latin typeface="思源黑体 Regular" panose="020B0500000000000000" charset="-122"/>
                <a:ea typeface="思源黑体 Regular" panose="020B0500000000000000" charset="-122"/>
                <a:cs typeface="思源黑体 Regular" panose="020B0500000000000000" charset="-122"/>
              </a:rPr>
              <a:t>Elin</a:t>
            </a:r>
            <a:endParaRPr lang="en-US" altLang="zh-CN" sz="3200" dirty="0" smtClean="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
        <p:nvSpPr>
          <p:cNvPr id="3" name="文本框 2"/>
          <p:cNvSpPr txBox="1"/>
          <p:nvPr/>
        </p:nvSpPr>
        <p:spPr>
          <a:xfrm>
            <a:off x="2964815" y="2221230"/>
            <a:ext cx="6419850" cy="1014730"/>
          </a:xfrm>
          <a:prstGeom prst="rect">
            <a:avLst/>
          </a:prstGeom>
          <a:noFill/>
        </p:spPr>
        <p:txBody>
          <a:bodyPr wrap="square" rtlCol="0">
            <a:spAutoFit/>
          </a:bodyPr>
          <a:p>
            <a:pPr algn="ctr"/>
            <a:r>
              <a:rPr lang="en-US" altLang="zh-CN" sz="6000" b="1">
                <a:solidFill>
                  <a:srgbClr val="027572"/>
                </a:solidFill>
                <a:latin typeface="思源黑体 Regular" panose="020B0500000000000000" charset="-122"/>
                <a:ea typeface="思源黑体 Regular" panose="020B0500000000000000" charset="-122"/>
                <a:cs typeface="思源黑体 Regular" panose="020B0500000000000000" charset="-122"/>
              </a:rPr>
              <a:t>HTTP</a:t>
            </a:r>
            <a:r>
              <a:rPr lang="zh-CN" altLang="en-US" sz="6000" b="1">
                <a:solidFill>
                  <a:srgbClr val="027572"/>
                </a:solidFill>
                <a:latin typeface="思源黑体 Regular" panose="020B0500000000000000" charset="-122"/>
                <a:ea typeface="思源黑体 Regular" panose="020B0500000000000000" charset="-122"/>
                <a:cs typeface="思源黑体 Regular" panose="020B0500000000000000" charset="-122"/>
              </a:rPr>
              <a:t>的前世今生</a:t>
            </a:r>
            <a:endParaRPr lang="zh-CN" altLang="en-US" sz="6000" b="1">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
        <p:nvSpPr>
          <p:cNvPr id="4" name="文本框 3"/>
          <p:cNvSpPr txBox="1"/>
          <p:nvPr/>
        </p:nvSpPr>
        <p:spPr>
          <a:xfrm>
            <a:off x="2149475" y="7205980"/>
            <a:ext cx="309880" cy="368300"/>
          </a:xfrm>
          <a:prstGeom prst="rect">
            <a:avLst/>
          </a:prstGeom>
          <a:noFill/>
        </p:spPr>
        <p:txBody>
          <a:bodyPr wrap="none" rtlCol="0">
            <a:spAutoFit/>
          </a:bodyPr>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1550" y="193040"/>
            <a:ext cx="3644265" cy="583565"/>
          </a:xfrm>
          <a:prstGeom prst="rect">
            <a:avLst/>
          </a:prstGeom>
          <a:noFill/>
        </p:spPr>
        <p:txBody>
          <a:bodyPr wrap="square" rtlCol="0">
            <a:spAutoFit/>
          </a:bodyPr>
          <a:lstStyle/>
          <a:p>
            <a:pPr algn="l"/>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管道化（</a:t>
            </a:r>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pipeline</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 name="矩形 1"/>
          <p:cNvSpPr/>
          <p:nvPr/>
        </p:nvSpPr>
        <p:spPr>
          <a:xfrm>
            <a:off x="1103630" y="2176780"/>
            <a:ext cx="9877425" cy="3032125"/>
          </a:xfrm>
          <a:prstGeom prst="rect">
            <a:avLst/>
          </a:prstGeom>
          <a:solidFill>
            <a:srgbClr val="02757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1600" dirty="0">
              <a:solidFill>
                <a:schemeClr val="bg1"/>
              </a:solidFill>
              <a:latin typeface="黑体" panose="02010609060101010101" pitchFamily="49" charset="-122"/>
              <a:ea typeface="黑体" panose="02010609060101010101" pitchFamily="49" charset="-122"/>
              <a:sym typeface="+mn-ea"/>
            </a:endParaRPr>
          </a:p>
        </p:txBody>
      </p:sp>
      <p:sp>
        <p:nvSpPr>
          <p:cNvPr id="14" name="文本框 13"/>
          <p:cNvSpPr txBox="1"/>
          <p:nvPr/>
        </p:nvSpPr>
        <p:spPr>
          <a:xfrm>
            <a:off x="1212215" y="2189480"/>
            <a:ext cx="9654540" cy="2999740"/>
          </a:xfrm>
          <a:prstGeom prst="rect">
            <a:avLst/>
          </a:prstGeom>
          <a:noFill/>
        </p:spPr>
        <p:txBody>
          <a:bodyPr wrap="square" rtlCol="0" anchor="t">
            <a:spAutoFit/>
          </a:bodyPr>
          <a:p>
            <a:pPr>
              <a:lnSpc>
                <a:spcPct val="150000"/>
              </a:lnSpc>
            </a:pP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HTTP遵守“请求-响应”的模式，也就是客户端每次发送一个请求到服务端，服务端返回响应，这种模式很简单，但是有一个致命缺陷那就是页面中有多个请求，每个请求必须等到前一个请求响应之后才能发送，并且当前请求的响应返回之后，当前请求的下一个请求才能发送。</a:t>
            </a:r>
            <a:endPar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nSpc>
                <a:spcPct val="150000"/>
              </a:lnSpc>
            </a:pPr>
            <a:endParaRPr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nSpc>
                <a:spcPct val="150000"/>
              </a:lnSpc>
            </a:pPr>
            <a:r>
              <a:rPr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为了提高速度和效率，在持久连接的基础上，HTTP1.1进一步地支持在持久连接上使用管道化（pipelining）特性。管道化允许客户端在已发送的请求收到服务端的响应之前发送下一个请求，借此来减少等待时间提高吞吐</a:t>
            </a:r>
            <a:r>
              <a:rPr lang="zh-CN"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a:t>
            </a:r>
            <a:endParaRPr lang="zh-CN"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ttp1"/>
          <p:cNvPicPr>
            <a:picLocks noChangeAspect="1"/>
          </p:cNvPicPr>
          <p:nvPr/>
        </p:nvPicPr>
        <p:blipFill>
          <a:blip r:embed="rId1"/>
          <a:stretch>
            <a:fillRect/>
          </a:stretch>
        </p:blipFill>
        <p:spPr>
          <a:xfrm>
            <a:off x="1066800" y="933450"/>
            <a:ext cx="10058400" cy="5724525"/>
          </a:xfrm>
          <a:prstGeom prst="rect">
            <a:avLst/>
          </a:prstGeom>
        </p:spPr>
      </p:pic>
      <p:sp>
        <p:nvSpPr>
          <p:cNvPr id="5" name="文本框 4"/>
          <p:cNvSpPr txBox="1"/>
          <p:nvPr/>
        </p:nvSpPr>
        <p:spPr>
          <a:xfrm>
            <a:off x="971550" y="193040"/>
            <a:ext cx="8611870"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HTTP/1</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时代</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1550" y="193040"/>
            <a:ext cx="364426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HTTP/1.1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的缺陷</a:t>
            </a:r>
            <a:endParaRPr lang="zh-CN" altLang="en-US" sz="32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
        <p:nvSpPr>
          <p:cNvPr id="2" name="矩形 1"/>
          <p:cNvSpPr/>
          <p:nvPr/>
        </p:nvSpPr>
        <p:spPr>
          <a:xfrm>
            <a:off x="1103630" y="2176780"/>
            <a:ext cx="9877425" cy="3032125"/>
          </a:xfrm>
          <a:prstGeom prst="rect">
            <a:avLst/>
          </a:prstGeom>
          <a:solidFill>
            <a:srgbClr val="02757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1600" dirty="0">
              <a:solidFill>
                <a:schemeClr val="bg1"/>
              </a:solidFill>
              <a:latin typeface="黑体" panose="02010609060101010101" pitchFamily="49" charset="-122"/>
              <a:ea typeface="黑体" panose="02010609060101010101" pitchFamily="49" charset="-122"/>
              <a:sym typeface="+mn-ea"/>
            </a:endParaRPr>
          </a:p>
        </p:txBody>
      </p:sp>
      <p:sp>
        <p:nvSpPr>
          <p:cNvPr id="14" name="文本框 13"/>
          <p:cNvSpPr txBox="1"/>
          <p:nvPr/>
        </p:nvSpPr>
        <p:spPr>
          <a:xfrm>
            <a:off x="2492375" y="2608580"/>
            <a:ext cx="7206615" cy="2168525"/>
          </a:xfrm>
          <a:prstGeom prst="rect">
            <a:avLst/>
          </a:prstGeom>
          <a:noFill/>
        </p:spPr>
        <p:txBody>
          <a:bodyPr wrap="square" rtlCol="0" anchor="t">
            <a:spAutoFit/>
          </a:bodyPr>
          <a:p>
            <a:pPr>
              <a:lnSpc>
                <a:spcPct val="150000"/>
              </a:lnSpc>
            </a:pP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HTTP/1.1 自发布以来，经过近十年时间，互联网也经历了爆发式的增长，从当初网页内容以文本为主，到现在以富媒体（如图片、声音、视频）为主，而且对页面内容要求高实时性的应用越来越多（比如聊天、视频直播），于是当时协议规定的某些特性，已经无法满足现代互联网的需求了，主要体现在性能问题上，而 HTTP/1.1 无动于衷。</a:t>
            </a:r>
            <a:endPar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HTTP/1.1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的缺陷</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6" name="文本框 15"/>
          <p:cNvSpPr txBox="1"/>
          <p:nvPr/>
        </p:nvSpPr>
        <p:spPr>
          <a:xfrm>
            <a:off x="1401445" y="1477010"/>
            <a:ext cx="9986010" cy="1060450"/>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高延迟--带来页面加载速度的降低</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网络延迟问题主要由于队头阻塞(Head-Of-Line Blocking)，通俗来说就是：一个数据包阻塞了一堆数据包，它不来大家都走不了。</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nvSpPr>
        <p:spPr>
          <a:xfrm>
            <a:off x="1103630" y="163258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HTTP/1.1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的缺陷</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5" name="文本框 4"/>
          <p:cNvSpPr txBox="1"/>
          <p:nvPr/>
        </p:nvSpPr>
        <p:spPr>
          <a:xfrm>
            <a:off x="1103630" y="1569720"/>
            <a:ext cx="10405745" cy="4568190"/>
          </a:xfrm>
          <a:prstGeom prst="rect">
            <a:avLst/>
          </a:prstGeom>
          <a:noFill/>
        </p:spPr>
        <p:txBody>
          <a:bodyPr wrap="square" rtlCol="0">
            <a:spAutoFit/>
          </a:bodyPr>
          <a:p>
            <a:pPr marL="285750" indent="-285750" algn="l">
              <a:lnSpc>
                <a:spcPct val="130000"/>
              </a:lnSpc>
              <a:buFont typeface="Arial" panose="020B0604020202090204" pitchFamily="34" charset="0"/>
              <a:buChar char="•"/>
            </a:pPr>
            <a:r>
              <a:rPr kumimoji="1" lang="en-US" altLang="zh-CN" sz="1400" dirty="0">
                <a:solidFill>
                  <a:srgbClr val="027572"/>
                </a:solidFill>
                <a:latin typeface="思源黑体 Regular" panose="020B0500000000000000" charset="-122"/>
                <a:ea typeface="思源黑体 Regular" panose="020B0500000000000000" charset="-122"/>
                <a:cs typeface="思源黑体 Regular" panose="020B0500000000000000" charset="-122"/>
              </a:rPr>
              <a:t>TCP</a:t>
            </a: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队头阻塞：TCP数据包是有序传输，中间一个数据包丢失，会等待该数据包重传，造成后面的数据包的阻塞。</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30000"/>
              </a:lnSpc>
              <a:buFont typeface="Arial" panose="020B0604020202090204" pitchFamily="34" charset="0"/>
              <a:buChar char="•"/>
            </a:pP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40000"/>
              </a:lnSpc>
              <a:buFont typeface="Arial" panose="020B0604020202090204" pitchFamily="34" charset="0"/>
              <a:buChar char="•"/>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HTTP队头阻塞</a:t>
            </a:r>
            <a:endParaRPr kumimoji="1" lang="en-US" altLang="zh-CN"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40000"/>
              </a:lnSpc>
              <a:buFont typeface="Arial" panose="020B0604020202090204" pitchFamily="34" charset="0"/>
              <a:buNone/>
            </a:pPr>
            <a:r>
              <a:rPr kumimoji="1" lang="en-US" altLang="zh-CN" sz="1400" dirty="0">
                <a:solidFill>
                  <a:srgbClr val="027572"/>
                </a:solidFill>
                <a:latin typeface="思源黑体 Regular" panose="020B0500000000000000" charset="-122"/>
                <a:ea typeface="思源黑体 Regular" panose="020B0500000000000000" charset="-122"/>
                <a:cs typeface="思源黑体 Regular" panose="020B0500000000000000" charset="-122"/>
              </a:rPr>
              <a:t>HTTP/1.x</a:t>
            </a: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的长链接有管道化和非管道化两种方式。</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40000"/>
              </a:lnSpc>
              <a:buFont typeface="Arial" panose="020B0604020202090204" pitchFamily="34" charset="0"/>
              <a:buNone/>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非管道化：完全串行执行，请求-&gt;响应-&gt;请求-&gt;响应...，后一个请求必须在前一个响应之后发送。</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40000"/>
              </a:lnSpc>
              <a:buFont typeface="Arial" panose="020B0604020202090204" pitchFamily="34" charset="0"/>
              <a:buNone/>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管道化：请求可以并行发出，但是响应必须串行返回。后一个响应必须在前一个响应之后。原因是，没有序号标明顺序，只能串行接收。</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40000"/>
              </a:lnSpc>
              <a:buFont typeface="Arial" panose="020B0604020202090204" pitchFamily="34" charset="0"/>
              <a:buNone/>
            </a:pP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40000"/>
              </a:lnSpc>
              <a:buFont typeface="Arial" panose="020B0604020202090204" pitchFamily="34" charset="0"/>
              <a:buNone/>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管道化请求除了有队头阻塞的问题之外，还有一个致命弱点:</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40000"/>
              </a:lnSpc>
              <a:buFont typeface="Arial" panose="020B0604020202090204" pitchFamily="34" charset="0"/>
              <a:buNone/>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请求必须是幂等请求，因为，如果是</a:t>
            </a: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修改资源的请求，当</a:t>
            </a: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意外中断时候，客户端需要把未收到响应的请求重发，非幂等请求，会造成资源破坏。</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40000"/>
              </a:lnSpc>
              <a:buFont typeface="Arial" panose="020B0604020202090204" pitchFamily="34" charset="0"/>
              <a:buNone/>
            </a:pP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40000"/>
              </a:lnSpc>
              <a:buFont typeface="Arial" panose="020B0604020202090204" pitchFamily="34" charset="0"/>
              <a:buNone/>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由于这个原因，目前大部分浏览器和Web服务器，都关闭了管道化，采用非管道化模式。</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40000"/>
              </a:lnSpc>
              <a:buFont typeface="Arial" panose="020B0604020202090204" pitchFamily="34" charset="0"/>
              <a:buNone/>
            </a:pP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40000"/>
              </a:lnSpc>
              <a:buFont typeface="Arial" panose="020B0604020202090204" pitchFamily="34" charset="0"/>
              <a:buNone/>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无论是非管道化还是管道化，都存在队头阻塞的情况。</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
        <p:nvSpPr>
          <p:cNvPr id="6" name="文本框 5"/>
          <p:cNvSpPr txBox="1"/>
          <p:nvPr/>
        </p:nvSpPr>
        <p:spPr>
          <a:xfrm>
            <a:off x="1103630" y="1272540"/>
            <a:ext cx="4036695" cy="306705"/>
          </a:xfrm>
          <a:prstGeom prst="rect">
            <a:avLst/>
          </a:prstGeom>
          <a:noFill/>
        </p:spPr>
        <p:txBody>
          <a:bodyPr wrap="none" rtlCol="0">
            <a:spAutoFit/>
          </a:bodyPr>
          <a:p>
            <a:pPr algn="l"/>
            <a:r>
              <a:rPr lang="zh-CN" altLang="en-US" sz="1400" b="1" noProof="0" dirty="0">
                <a:ln>
                  <a:noFill/>
                </a:ln>
                <a:solidFill>
                  <a:srgbClr val="027572"/>
                </a:solidFill>
                <a:effectLst/>
                <a:uLnTx/>
                <a:uFillTx/>
                <a:latin typeface="思源黑体 Regular" panose="020B0500000000000000" charset="-122"/>
                <a:ea typeface="思源黑体 Regular" panose="020B0500000000000000" charset="-122"/>
                <a:cs typeface="思源黑体 Regular" panose="020B0500000000000000" charset="-122"/>
              </a:rPr>
              <a:t>队头阻塞，分为</a:t>
            </a:r>
            <a:r>
              <a:rPr lang="en-US" altLang="zh-CN" sz="1400" b="1" noProof="0" dirty="0">
                <a:ln>
                  <a:noFill/>
                </a:ln>
                <a:solidFill>
                  <a:srgbClr val="027572"/>
                </a:solidFill>
                <a:effectLst/>
                <a:uLnTx/>
                <a:uFillTx/>
                <a:latin typeface="思源黑体 Regular" panose="020B0500000000000000" charset="-122"/>
                <a:ea typeface="思源黑体 Regular" panose="020B0500000000000000" charset="-122"/>
                <a:cs typeface="思源黑体 Regular" panose="020B0500000000000000" charset="-122"/>
              </a:rPr>
              <a:t>TCP</a:t>
            </a:r>
            <a:r>
              <a:rPr lang="zh-CN" altLang="en-US" sz="1400" b="1" noProof="0" dirty="0">
                <a:ln>
                  <a:noFill/>
                </a:ln>
                <a:solidFill>
                  <a:srgbClr val="027572"/>
                </a:solidFill>
                <a:effectLst/>
                <a:uLnTx/>
                <a:uFillTx/>
                <a:latin typeface="思源黑体 Regular" panose="020B0500000000000000" charset="-122"/>
                <a:ea typeface="思源黑体 Regular" panose="020B0500000000000000" charset="-122"/>
                <a:cs typeface="思源黑体 Regular" panose="020B0500000000000000" charset="-122"/>
              </a:rPr>
              <a:t>队头阻塞和</a:t>
            </a:r>
            <a:r>
              <a:rPr lang="en-US" altLang="zh-CN" sz="1400" b="1" noProof="0" dirty="0">
                <a:ln>
                  <a:noFill/>
                </a:ln>
                <a:solidFill>
                  <a:srgbClr val="027572"/>
                </a:solidFill>
                <a:effectLst/>
                <a:uLnTx/>
                <a:uFillTx/>
                <a:latin typeface="思源黑体 Regular" panose="020B0500000000000000" charset="-122"/>
                <a:ea typeface="思源黑体 Regular" panose="020B0500000000000000" charset="-122"/>
                <a:cs typeface="思源黑体 Regular" panose="020B0500000000000000" charset="-122"/>
              </a:rPr>
              <a:t>HTTP</a:t>
            </a:r>
            <a:r>
              <a:rPr lang="zh-CN" altLang="en-US" sz="1400" b="1" noProof="0" dirty="0">
                <a:ln>
                  <a:noFill/>
                </a:ln>
                <a:solidFill>
                  <a:srgbClr val="027572"/>
                </a:solidFill>
                <a:effectLst/>
                <a:uLnTx/>
                <a:uFillTx/>
                <a:latin typeface="思源黑体 Regular" panose="020B0500000000000000" charset="-122"/>
                <a:ea typeface="思源黑体 Regular" panose="020B0500000000000000" charset="-122"/>
                <a:cs typeface="思源黑体 Regular" panose="020B0500000000000000" charset="-122"/>
              </a:rPr>
              <a:t>队头阻塞：</a:t>
            </a:r>
            <a:endParaRPr lang="zh-CN" altLang="en-US" sz="1400" b="1" noProof="0" dirty="0">
              <a:ln>
                <a:noFill/>
              </a:ln>
              <a:solidFill>
                <a:srgbClr val="027572"/>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HTTP/1.1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的缺陷</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5" name="文本框 4"/>
          <p:cNvSpPr txBox="1"/>
          <p:nvPr/>
        </p:nvSpPr>
        <p:spPr>
          <a:xfrm>
            <a:off x="1103630" y="1702435"/>
            <a:ext cx="10405745" cy="3340735"/>
          </a:xfrm>
          <a:prstGeom prst="rect">
            <a:avLst/>
          </a:prstGeom>
          <a:noFill/>
        </p:spPr>
        <p:txBody>
          <a:bodyPr wrap="square" rtlCol="0">
            <a:spAutoFit/>
          </a:bodyPr>
          <a:p>
            <a:pPr marL="285750" indent="-285750" algn="l">
              <a:lnSpc>
                <a:spcPct val="130000"/>
              </a:lnSpc>
              <a:buFont typeface="Arial" panose="020B0604020202090204" pitchFamily="34" charset="0"/>
              <a:buChar char="•"/>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将同一页面的资源分散到不同域名下，提升连接上限。 Chrome有个机制，对于同一个域名，默认允许同时建立 6 个 TCP持久连接，使用持久连接时，虽然能公用一个TCP管道，但是在一个管道中同一时刻只能处理一个请求，在当前的请求没有结束之前，其他的请求只能处于阻塞状态。另外如果在同一个域名下同时有10个请求发生，那么其中4个请求会进入排队等待状态，直至进行中的请求完成。</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30000"/>
              </a:lnSpc>
              <a:buFont typeface="Arial" panose="020B0604020202090204" pitchFamily="34" charset="0"/>
              <a:buChar char="•"/>
            </a:pP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40000"/>
              </a:lnSpc>
              <a:buFont typeface="Arial" panose="020B0604020202090204" pitchFamily="34" charset="0"/>
              <a:buChar char="•"/>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Spriting：合并多张小图为一张大图,再用JavaScript或者CSS将小图重新“切割”出来的技术。</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40000"/>
              </a:lnSpc>
              <a:buFont typeface="Arial" panose="020B0604020202090204" pitchFamily="34" charset="0"/>
              <a:buChar char="•"/>
            </a:pP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内联(Inlining)：是另外一种防止发送很多小图请求的技巧，将图片的原始数据嵌入在CSS文件里面的URL里，减少网络请求次数。</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40000"/>
              </a:lnSpc>
              <a:buFont typeface="Arial" panose="020B0604020202090204" pitchFamily="34" charset="0"/>
              <a:buChar char="•"/>
            </a:pP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40000"/>
              </a:lnSpc>
              <a:buFont typeface="Arial" panose="020B0604020202090204" pitchFamily="34" charset="0"/>
              <a:buChar char="•"/>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拼接(Concatenation)：将多个体积较小的JavaScript使用webpack等工具打包成1个体积更大的JavaScript文件。</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
        <p:nvSpPr>
          <p:cNvPr id="6" name="文本框 5"/>
          <p:cNvSpPr txBox="1"/>
          <p:nvPr/>
        </p:nvSpPr>
        <p:spPr>
          <a:xfrm>
            <a:off x="1103630" y="1405255"/>
            <a:ext cx="3751580" cy="306705"/>
          </a:xfrm>
          <a:prstGeom prst="rect">
            <a:avLst/>
          </a:prstGeom>
          <a:noFill/>
        </p:spPr>
        <p:txBody>
          <a:bodyPr wrap="none" rtlCol="0">
            <a:spAutoFit/>
          </a:bodyPr>
          <a:p>
            <a:pPr algn="l"/>
            <a:r>
              <a:rPr lang="zh-CN" altLang="en-US" sz="1400" b="1" noProof="0" dirty="0">
                <a:ln>
                  <a:noFill/>
                </a:ln>
                <a:solidFill>
                  <a:srgbClr val="027572"/>
                </a:solidFill>
                <a:effectLst/>
                <a:uLnTx/>
                <a:uFillTx/>
                <a:latin typeface="思源黑体 Regular" panose="020B0500000000000000" charset="-122"/>
                <a:ea typeface="思源黑体 Regular" panose="020B0500000000000000" charset="-122"/>
                <a:cs typeface="思源黑体 Regular" panose="020B0500000000000000" charset="-122"/>
              </a:rPr>
              <a:t>针对队头阻塞，人们尝试过以下办法来解决：</a:t>
            </a:r>
            <a:endParaRPr lang="zh-CN" altLang="en-US" sz="1400" b="1" noProof="0" dirty="0">
              <a:ln>
                <a:noFill/>
              </a:ln>
              <a:solidFill>
                <a:srgbClr val="027572"/>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HTTP/1.1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的缺陷</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6" name="文本框 15"/>
          <p:cNvSpPr txBox="1"/>
          <p:nvPr/>
        </p:nvSpPr>
        <p:spPr>
          <a:xfrm>
            <a:off x="1401445" y="1477010"/>
            <a:ext cx="9986010" cy="1060450"/>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无状态特性--带来的巨大HTTP头部</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报文Header一般会携带"User Agent"、"Cookie"、"Accept"、"Server"等许多固定的头字段（如下图），多达几百字节甚至上千字节。尤其是，成千上万的请求响应报文里有很多字段值都是重复的，非常浪费。</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nvSpPr>
        <p:spPr>
          <a:xfrm>
            <a:off x="1103630" y="163258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tretch>
            <a:fillRect/>
          </a:stretch>
        </p:blipFill>
        <p:spPr>
          <a:xfrm>
            <a:off x="1969135" y="2537460"/>
            <a:ext cx="8625205" cy="389255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HTTP/1.1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的缺陷</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6" name="文本框 15"/>
          <p:cNvSpPr txBox="1"/>
          <p:nvPr/>
        </p:nvSpPr>
        <p:spPr>
          <a:xfrm>
            <a:off x="1401445" y="1477010"/>
            <a:ext cx="9986010" cy="1060450"/>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明文传输--带来的不安全性</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网络延迟问题主要由于队头阻塞(Head-Of-Line Blocking)，通俗来说就是：一个数据包阻塞了一堆数据包，它不来大家都走不了。</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nvSpPr>
        <p:spPr>
          <a:xfrm>
            <a:off x="1103630" y="163258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103630" y="2880995"/>
            <a:ext cx="10405745" cy="1060450"/>
          </a:xfrm>
          <a:prstGeom prst="rect">
            <a:avLst/>
          </a:prstGeom>
          <a:noFill/>
        </p:spPr>
        <p:txBody>
          <a:bodyPr wrap="square" rtlCol="0">
            <a:spAutoFit/>
          </a:bodyPr>
          <a:p>
            <a:pPr indent="0" algn="l">
              <a:lnSpc>
                <a:spcPct val="150000"/>
              </a:lnSpc>
              <a:buNone/>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rPr>
              <a:t>你有没有听说过"免费WiFi陷阱”之类的新闻呢？黑客就是利用了HTTP明文传输的缺点，在公共场所架设一个WiFi热点开始“钓鱼”，诱骗网民上网。一旦你连上了这个WiFi热点，所有的流量都能被截获，里面如果有银行卡号、网站密码等敏感信息的话那就危险了，黑客拿到了这些数据就可以冒充你为所欲为。</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
        <p:nvSpPr>
          <p:cNvPr id="2" name="文本框 1"/>
          <p:cNvSpPr txBox="1"/>
          <p:nvPr/>
        </p:nvSpPr>
        <p:spPr>
          <a:xfrm>
            <a:off x="1401445" y="4961255"/>
            <a:ext cx="9986010" cy="414020"/>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不支持服务器推送消息</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3" name="矩形 2"/>
          <p:cNvSpPr/>
          <p:nvPr/>
        </p:nvSpPr>
        <p:spPr>
          <a:xfrm>
            <a:off x="1103630" y="5063490"/>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a"/>
          <p:cNvPicPr>
            <a:picLocks noChangeAspect="1"/>
          </p:cNvPicPr>
          <p:nvPr/>
        </p:nvPicPr>
        <p:blipFill>
          <a:blip r:embed="rId1"/>
          <a:stretch>
            <a:fillRect/>
          </a:stretch>
        </p:blipFill>
        <p:spPr>
          <a:xfrm>
            <a:off x="-15240" y="1078865"/>
            <a:ext cx="12207240" cy="5779135"/>
          </a:xfrm>
          <a:prstGeom prst="rect">
            <a:avLst/>
          </a:prstGeom>
        </p:spPr>
      </p:pic>
      <p:sp>
        <p:nvSpPr>
          <p:cNvPr id="2" name="矩形 3"/>
          <p:cNvSpPr/>
          <p:nvPr/>
        </p:nvSpPr>
        <p:spPr>
          <a:xfrm>
            <a:off x="0" y="259080"/>
            <a:ext cx="2392680" cy="655320"/>
          </a:xfrm>
          <a:custGeom>
            <a:avLst/>
            <a:gdLst>
              <a:gd name="connsiteX0" fmla="*/ 0 w 2392680"/>
              <a:gd name="connsiteY0" fmla="*/ 0 h 655320"/>
              <a:gd name="connsiteX1" fmla="*/ 2392680 w 2392680"/>
              <a:gd name="connsiteY1" fmla="*/ 0 h 655320"/>
              <a:gd name="connsiteX2" fmla="*/ 2392680 w 2392680"/>
              <a:gd name="connsiteY2" fmla="*/ 655320 h 655320"/>
              <a:gd name="connsiteX3" fmla="*/ 0 w 2392680"/>
              <a:gd name="connsiteY3" fmla="*/ 655320 h 655320"/>
              <a:gd name="connsiteX4" fmla="*/ 0 w 2392680"/>
              <a:gd name="connsiteY4" fmla="*/ 0 h 655320"/>
              <a:gd name="connsiteX0-1" fmla="*/ 0 w 2392680"/>
              <a:gd name="connsiteY0-2" fmla="*/ 0 h 655320"/>
              <a:gd name="connsiteX1-3" fmla="*/ 2392680 w 2392680"/>
              <a:gd name="connsiteY1-4" fmla="*/ 0 h 655320"/>
              <a:gd name="connsiteX2-5" fmla="*/ 2237697 w 2392680"/>
              <a:gd name="connsiteY2-6" fmla="*/ 655320 h 655320"/>
              <a:gd name="connsiteX3-7" fmla="*/ 0 w 2392680"/>
              <a:gd name="connsiteY3-8" fmla="*/ 655320 h 655320"/>
              <a:gd name="connsiteX4-9" fmla="*/ 0 w 2392680"/>
              <a:gd name="connsiteY4-10" fmla="*/ 0 h 6553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92680" h="655320">
                <a:moveTo>
                  <a:pt x="0" y="0"/>
                </a:moveTo>
                <a:lnTo>
                  <a:pt x="2392680" y="0"/>
                </a:lnTo>
                <a:lnTo>
                  <a:pt x="2237697" y="655320"/>
                </a:lnTo>
                <a:lnTo>
                  <a:pt x="0" y="655320"/>
                </a:lnTo>
                <a:lnTo>
                  <a:pt x="0" y="0"/>
                </a:lnTo>
                <a:close/>
              </a:path>
            </a:pathLst>
          </a:custGeom>
          <a:solidFill>
            <a:srgbClr val="027572">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文本框 7"/>
          <p:cNvSpPr txBox="1"/>
          <p:nvPr/>
        </p:nvSpPr>
        <p:spPr>
          <a:xfrm>
            <a:off x="4942840" y="3514090"/>
            <a:ext cx="7248525" cy="1445260"/>
          </a:xfrm>
          <a:prstGeom prst="rect">
            <a:avLst/>
          </a:prstGeom>
          <a:noFill/>
        </p:spPr>
        <p:txBody>
          <a:bodyPr wrap="square" rtlCol="0">
            <a:spAutoFit/>
          </a:bodyPr>
          <a:lstStyle/>
          <a:p>
            <a:r>
              <a:rPr lang="en-US" altLang="zh-HK" sz="8800" dirty="0" smtClean="0">
                <a:solidFill>
                  <a:schemeClr val="bg1"/>
                </a:solidFill>
                <a:latin typeface="思源黑体 Regular" panose="020B0500000000000000" charset="-122"/>
                <a:ea typeface="思源黑体 Regular" panose="020B0500000000000000" charset="-122"/>
                <a:cs typeface="思源黑体 Regular" panose="020B0500000000000000" charset="-122"/>
              </a:rPr>
              <a:t>PART THREE</a:t>
            </a:r>
            <a:endParaRPr lang="en-US" altLang="zh-HK" sz="8800" dirty="0" smtClean="0">
              <a:solidFill>
                <a:schemeClr val="bg1"/>
              </a:solidFill>
              <a:latin typeface="思源黑体 Regular" panose="020B0500000000000000" charset="-122"/>
              <a:ea typeface="思源黑体 Regular" panose="020B0500000000000000" charset="-122"/>
              <a:cs typeface="思源黑体 Regular" panose="020B0500000000000000" charset="-122"/>
            </a:endParaRPr>
          </a:p>
        </p:txBody>
      </p:sp>
      <p:sp>
        <p:nvSpPr>
          <p:cNvPr id="9" name="文本框 8"/>
          <p:cNvSpPr txBox="1"/>
          <p:nvPr/>
        </p:nvSpPr>
        <p:spPr>
          <a:xfrm>
            <a:off x="4967605" y="4767429"/>
            <a:ext cx="5760720" cy="645160"/>
          </a:xfrm>
          <a:prstGeom prst="rect">
            <a:avLst/>
          </a:prstGeom>
          <a:noFill/>
        </p:spPr>
        <p:txBody>
          <a:bodyPr wrap="square" rtlCol="0">
            <a:spAutoFit/>
          </a:bodyPr>
          <a:lstStyle/>
          <a:p>
            <a:r>
              <a:rPr sz="3600" dirty="0" smtClean="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rPr>
              <a:t>HTTP/</a:t>
            </a:r>
            <a:r>
              <a:rPr lang="en-US" sz="3600" dirty="0" smtClean="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rPr>
              <a:t>2</a:t>
            </a:r>
            <a:endParaRPr lang="en-US" sz="3600" dirty="0" smtClean="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grpSp>
        <p:nvGrpSpPr>
          <p:cNvPr id="29" name="组合 28"/>
          <p:cNvGrpSpPr/>
          <p:nvPr/>
        </p:nvGrpSpPr>
        <p:grpSpPr>
          <a:xfrm flipH="1" flipV="1">
            <a:off x="-332871" y="4909574"/>
            <a:ext cx="2220342" cy="2249379"/>
            <a:chOff x="10195495" y="-228600"/>
            <a:chExt cx="2220342" cy="2249379"/>
          </a:xfrm>
        </p:grpSpPr>
        <p:sp>
          <p:nvSpPr>
            <p:cNvPr id="30" name="椭圆 29"/>
            <p:cNvSpPr/>
            <p:nvPr/>
          </p:nvSpPr>
          <p:spPr>
            <a:xfrm>
              <a:off x="10478295" y="1835041"/>
              <a:ext cx="185738" cy="185738"/>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1" name="椭圆 30"/>
            <p:cNvSpPr/>
            <p:nvPr/>
          </p:nvSpPr>
          <p:spPr>
            <a:xfrm>
              <a:off x="10807125" y="1450056"/>
              <a:ext cx="457200" cy="457200"/>
            </a:xfrm>
            <a:prstGeom prst="ellipse">
              <a:avLst/>
            </a:prstGeom>
            <a:solidFill>
              <a:srgbClr val="02757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2" name="椭圆 31"/>
            <p:cNvSpPr/>
            <p:nvPr/>
          </p:nvSpPr>
          <p:spPr>
            <a:xfrm>
              <a:off x="10195495" y="163524"/>
              <a:ext cx="840230" cy="840230"/>
            </a:xfrm>
            <a:prstGeom prst="ellipse">
              <a:avLst/>
            </a:prstGeom>
            <a:solidFill>
              <a:srgbClr val="02757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3" name="椭圆 32"/>
            <p:cNvSpPr/>
            <p:nvPr/>
          </p:nvSpPr>
          <p:spPr>
            <a:xfrm>
              <a:off x="11072812" y="-228600"/>
              <a:ext cx="1343025" cy="1343025"/>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4" name="椭圆 33"/>
            <p:cNvSpPr/>
            <p:nvPr/>
          </p:nvSpPr>
          <p:spPr>
            <a:xfrm>
              <a:off x="11072812" y="723337"/>
              <a:ext cx="558968" cy="558968"/>
            </a:xfrm>
            <a:prstGeom prst="ellipse">
              <a:avLst/>
            </a:prstGeom>
            <a:solidFill>
              <a:srgbClr val="FFF9E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5" name="椭圆 34"/>
            <p:cNvSpPr/>
            <p:nvPr/>
          </p:nvSpPr>
          <p:spPr>
            <a:xfrm>
              <a:off x="11631780" y="55973"/>
              <a:ext cx="558968" cy="558968"/>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grpSp>
      <p:grpSp>
        <p:nvGrpSpPr>
          <p:cNvPr id="6" name="组合 5"/>
          <p:cNvGrpSpPr/>
          <p:nvPr/>
        </p:nvGrpSpPr>
        <p:grpSpPr>
          <a:xfrm rot="10800000" flipH="1" flipV="1">
            <a:off x="10302109" y="-198366"/>
            <a:ext cx="2220342" cy="2249379"/>
            <a:chOff x="10195495" y="-228600"/>
            <a:chExt cx="2220342" cy="2249379"/>
          </a:xfrm>
        </p:grpSpPr>
        <p:sp>
          <p:nvSpPr>
            <p:cNvPr id="7" name="椭圆 6"/>
            <p:cNvSpPr/>
            <p:nvPr/>
          </p:nvSpPr>
          <p:spPr>
            <a:xfrm>
              <a:off x="10478295" y="1835041"/>
              <a:ext cx="185738" cy="185738"/>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1" name="椭圆 10"/>
            <p:cNvSpPr/>
            <p:nvPr/>
          </p:nvSpPr>
          <p:spPr>
            <a:xfrm>
              <a:off x="10807125" y="1450056"/>
              <a:ext cx="457200" cy="457200"/>
            </a:xfrm>
            <a:prstGeom prst="ellipse">
              <a:avLst/>
            </a:prstGeom>
            <a:solidFill>
              <a:srgbClr val="02757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2" name="椭圆 11"/>
            <p:cNvSpPr/>
            <p:nvPr/>
          </p:nvSpPr>
          <p:spPr>
            <a:xfrm>
              <a:off x="10195495" y="163524"/>
              <a:ext cx="840230" cy="840230"/>
            </a:xfrm>
            <a:prstGeom prst="ellipse">
              <a:avLst/>
            </a:prstGeom>
            <a:solidFill>
              <a:srgbClr val="02757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3" name="椭圆 12"/>
            <p:cNvSpPr/>
            <p:nvPr/>
          </p:nvSpPr>
          <p:spPr>
            <a:xfrm>
              <a:off x="11072812" y="-228600"/>
              <a:ext cx="1343025" cy="1343025"/>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4" name="椭圆 13"/>
            <p:cNvSpPr/>
            <p:nvPr/>
          </p:nvSpPr>
          <p:spPr>
            <a:xfrm>
              <a:off x="11072812" y="723337"/>
              <a:ext cx="558968" cy="558968"/>
            </a:xfrm>
            <a:prstGeom prst="ellipse">
              <a:avLst/>
            </a:prstGeom>
            <a:solidFill>
              <a:srgbClr val="FFF9E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5" name="椭圆 14"/>
            <p:cNvSpPr/>
            <p:nvPr/>
          </p:nvSpPr>
          <p:spPr>
            <a:xfrm>
              <a:off x="11631780" y="55973"/>
              <a:ext cx="558968" cy="558968"/>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grpSp>
      <p:pic>
        <p:nvPicPr>
          <p:cNvPr id="4" name="图片 3" descr="logo2"/>
          <p:cNvPicPr>
            <a:picLocks noChangeAspect="1"/>
          </p:cNvPicPr>
          <p:nvPr/>
        </p:nvPicPr>
        <p:blipFill>
          <a:blip r:embed="rId2"/>
          <a:stretch>
            <a:fillRect/>
          </a:stretch>
        </p:blipFill>
        <p:spPr>
          <a:xfrm>
            <a:off x="0" y="167005"/>
            <a:ext cx="1356995" cy="83947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971550" y="193040"/>
            <a:ext cx="8761095" cy="583565"/>
          </a:xfrm>
          <a:prstGeom prst="rect">
            <a:avLst/>
          </a:prstGeom>
          <a:noFill/>
        </p:spPr>
        <p:txBody>
          <a:bodyPr wrap="square" rtlCol="0">
            <a:spAutoFit/>
          </a:bodyPr>
          <a:lstStyle/>
          <a:p>
            <a:pPr algn="l"/>
            <a:r>
              <a:rPr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HTTP/2 简介</a:t>
            </a:r>
            <a:endParaRPr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7" name="矩形 6"/>
          <p:cNvSpPr/>
          <p:nvPr/>
        </p:nvSpPr>
        <p:spPr>
          <a:xfrm>
            <a:off x="1066800" y="933450"/>
            <a:ext cx="10057765" cy="5439410"/>
          </a:xfrm>
          <a:prstGeom prst="rect">
            <a:avLst/>
          </a:prstGeom>
          <a:solidFill>
            <a:srgbClr val="9BC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066800" y="943610"/>
            <a:ext cx="10058400" cy="5409565"/>
          </a:xfrm>
          <a:prstGeom prst="rect">
            <a:avLst/>
          </a:prstGeom>
          <a:noFill/>
        </p:spPr>
        <p:txBody>
          <a:bodyPr wrap="square" rtlCol="0" anchor="t">
            <a:spAutoFit/>
          </a:bodyPr>
          <a:p>
            <a:pPr algn="l" fontAlgn="auto">
              <a:lnSpc>
                <a:spcPct val="150000"/>
              </a:lnSpc>
            </a:pPr>
            <a:r>
              <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Google 看不下去了，凭借着它全球占有率超过了 60% 的底气，推出了 SPDY 协议，2012年7月，开发 SPDY 的小组公开表示，它正在努力实现标准化。</a:t>
            </a:r>
            <a:endPar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50000"/>
              </a:lnSpc>
            </a:pPr>
            <a:r>
              <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HTTP 坐不住了，之后互联网标准化组织以 SPDY 为基础开始制定新版本的 HTTP 协议，最终在 2015 年发布了 HTTP/2。</a:t>
            </a:r>
            <a:endPar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50000"/>
              </a:lnSpc>
            </a:pPr>
            <a:endPar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50000"/>
              </a:lnSpc>
            </a:pPr>
            <a:r>
              <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HTTP/2是HTTP/1.x的替代，修改了数据格式化（分帧）以及在客户端与服务器间传输的方式，它的HTTP方法/状态码/语义都与HTTP/1.x一样。</a:t>
            </a:r>
            <a:endPar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50000"/>
              </a:lnSpc>
            </a:pPr>
            <a:endPar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50000"/>
              </a:lnSpc>
            </a:pPr>
            <a:r>
              <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HTTP/2基于SPDY协议，专注于性能，最大的一个目标是在用户和网站间只用一个连接（connection）。从目前的情况来看，国内外一些排名靠前的站点基本都实现了HTTP/2的部署，使用HTTP/2能带来20%~60%的效率提升。</a:t>
            </a:r>
            <a:endPar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50000"/>
              </a:lnSpc>
            </a:pPr>
            <a:endPar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60000"/>
              </a:lnSpc>
            </a:pPr>
            <a:r>
              <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HTTP/2由两个规范（Specification）组成：</a:t>
            </a:r>
            <a:endParaRPr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marL="285750" indent="-285750" algn="l">
              <a:buFont typeface="Arial" panose="020B0604020202090204" pitchFamily="34" charset="0"/>
              <a:buChar char="•"/>
            </a:pPr>
            <a:r>
              <a:rPr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Hypertext Transfer Protocol version 2 - RFC7540</a:t>
            </a:r>
            <a:endParaRPr sz="1600"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buFont typeface="Arial" panose="020B0604020202090204" pitchFamily="34" charset="0"/>
              <a:buChar char="•"/>
            </a:pPr>
            <a:r>
              <a:rPr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HPACK - Header Compression for HTTP/2 - RFC7541</a:t>
            </a:r>
            <a:endParaRPr kumimoji="1" lang="zh-CN" altLang="en-US" sz="16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flipV="1">
            <a:off x="0"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直角三角形 7"/>
          <p:cNvSpPr/>
          <p:nvPr/>
        </p:nvSpPr>
        <p:spPr>
          <a:xfrm rot="16200000">
            <a:off x="10905603" y="5571602"/>
            <a:ext cx="1425036" cy="1147760"/>
          </a:xfrm>
          <a:prstGeom prst="rtTriangle">
            <a:avLst/>
          </a:prstGeom>
          <a:solidFill>
            <a:srgbClr val="FF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文本框 3"/>
          <p:cNvSpPr txBox="1"/>
          <p:nvPr/>
        </p:nvSpPr>
        <p:spPr>
          <a:xfrm>
            <a:off x="1785145" y="2274838"/>
            <a:ext cx="2070100" cy="1198880"/>
          </a:xfrm>
          <a:prstGeom prst="rect">
            <a:avLst/>
          </a:prstGeom>
          <a:noFill/>
        </p:spPr>
        <p:txBody>
          <a:bodyPr wrap="square" rtlCol="0">
            <a:spAutoFit/>
          </a:bodyPr>
          <a:lstStyle/>
          <a:p>
            <a:r>
              <a:rPr lang="zh-CN" altLang="en-US" sz="7200" dirty="0">
                <a:solidFill>
                  <a:srgbClr val="5A514A"/>
                </a:solidFill>
                <a:latin typeface="思源黑体 Regular" panose="020B0500000000000000" charset="-122"/>
                <a:ea typeface="思源黑体 Regular" panose="020B0500000000000000" charset="-122"/>
                <a:cs typeface="思源黑体 Regular" panose="020B0500000000000000" charset="-122"/>
              </a:rPr>
              <a:t>目录</a:t>
            </a:r>
            <a:endParaRPr lang="zh-CN" altLang="en-US" sz="7200" dirty="0">
              <a:solidFill>
                <a:srgbClr val="5A514A"/>
              </a:solidFill>
              <a:latin typeface="思源黑体 Regular" panose="020B0500000000000000" charset="-122"/>
              <a:ea typeface="思源黑体 Regular" panose="020B0500000000000000" charset="-122"/>
              <a:cs typeface="思源黑体 Regular" panose="020B0500000000000000" charset="-122"/>
            </a:endParaRPr>
          </a:p>
        </p:txBody>
      </p:sp>
      <p:sp>
        <p:nvSpPr>
          <p:cNvPr id="13" name="任意多边形 12"/>
          <p:cNvSpPr/>
          <p:nvPr/>
        </p:nvSpPr>
        <p:spPr>
          <a:xfrm>
            <a:off x="5109370" y="876361"/>
            <a:ext cx="5297485" cy="989012"/>
          </a:xfrm>
          <a:custGeom>
            <a:avLst/>
            <a:gdLst>
              <a:gd name="connsiteX0" fmla="*/ 0 w 5297485"/>
              <a:gd name="connsiteY0" fmla="*/ 0 h 989012"/>
              <a:gd name="connsiteX1" fmla="*/ 4802979 w 5297485"/>
              <a:gd name="connsiteY1" fmla="*/ 0 h 989012"/>
              <a:gd name="connsiteX2" fmla="*/ 4805361 w 5297485"/>
              <a:gd name="connsiteY2" fmla="*/ 0 h 989012"/>
              <a:gd name="connsiteX3" fmla="*/ 4805361 w 5297485"/>
              <a:gd name="connsiteY3" fmla="*/ 240 h 989012"/>
              <a:gd name="connsiteX4" fmla="*/ 4902639 w 5297485"/>
              <a:gd name="connsiteY4" fmla="*/ 10047 h 989012"/>
              <a:gd name="connsiteX5" fmla="*/ 5297485 w 5297485"/>
              <a:gd name="connsiteY5" fmla="*/ 494506 h 989012"/>
              <a:gd name="connsiteX6" fmla="*/ 4902639 w 5297485"/>
              <a:gd name="connsiteY6" fmla="*/ 978966 h 989012"/>
              <a:gd name="connsiteX7" fmla="*/ 4805361 w 5297485"/>
              <a:gd name="connsiteY7" fmla="*/ 988772 h 989012"/>
              <a:gd name="connsiteX8" fmla="*/ 4805361 w 5297485"/>
              <a:gd name="connsiteY8" fmla="*/ 989012 h 989012"/>
              <a:gd name="connsiteX9" fmla="*/ 4802979 w 5297485"/>
              <a:gd name="connsiteY9" fmla="*/ 989012 h 989012"/>
              <a:gd name="connsiteX10" fmla="*/ 0 w 5297485"/>
              <a:gd name="connsiteY10" fmla="*/ 989012 h 98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7485" h="989012">
                <a:moveTo>
                  <a:pt x="0" y="0"/>
                </a:moveTo>
                <a:lnTo>
                  <a:pt x="4802979" y="0"/>
                </a:lnTo>
                <a:lnTo>
                  <a:pt x="4805361" y="0"/>
                </a:lnTo>
                <a:lnTo>
                  <a:pt x="4805361" y="240"/>
                </a:lnTo>
                <a:lnTo>
                  <a:pt x="4902639" y="10047"/>
                </a:lnTo>
                <a:cubicBezTo>
                  <a:pt x="5127977" y="56158"/>
                  <a:pt x="5297485" y="255537"/>
                  <a:pt x="5297485" y="494506"/>
                </a:cubicBezTo>
                <a:cubicBezTo>
                  <a:pt x="5297485" y="733476"/>
                  <a:pt x="5127977" y="932855"/>
                  <a:pt x="4902639" y="978966"/>
                </a:cubicBezTo>
                <a:lnTo>
                  <a:pt x="4805361" y="988772"/>
                </a:lnTo>
                <a:lnTo>
                  <a:pt x="4805361" y="989012"/>
                </a:lnTo>
                <a:lnTo>
                  <a:pt x="4802979" y="989012"/>
                </a:lnTo>
                <a:lnTo>
                  <a:pt x="0" y="98901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椭圆 4"/>
          <p:cNvSpPr/>
          <p:nvPr/>
        </p:nvSpPr>
        <p:spPr>
          <a:xfrm>
            <a:off x="4602958" y="876361"/>
            <a:ext cx="989012" cy="989012"/>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dirty="0" smtClean="0">
                <a:latin typeface="思源黑体 Regular" panose="020B0500000000000000" charset="-122"/>
                <a:ea typeface="思源黑体 Regular" panose="020B0500000000000000" charset="-122"/>
                <a:cs typeface="思源黑体 Regular" panose="020B0500000000000000" charset="-122"/>
              </a:rPr>
              <a:t>1</a:t>
            </a:r>
            <a:endParaRPr lang="en-US" altLang="zh-HK" sz="4000" dirty="0" smtClean="0">
              <a:latin typeface="思源黑体 Regular" panose="020B0500000000000000" charset="-122"/>
              <a:ea typeface="思源黑体 Regular" panose="020B0500000000000000" charset="-122"/>
              <a:cs typeface="思源黑体 Regular" panose="020B0500000000000000" charset="-122"/>
            </a:endParaRPr>
          </a:p>
        </p:txBody>
      </p:sp>
      <p:sp>
        <p:nvSpPr>
          <p:cNvPr id="14" name="椭圆 13"/>
          <p:cNvSpPr/>
          <p:nvPr/>
        </p:nvSpPr>
        <p:spPr>
          <a:xfrm>
            <a:off x="4671220" y="944623"/>
            <a:ext cx="852488" cy="85248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文本框 8"/>
          <p:cNvSpPr txBox="1"/>
          <p:nvPr/>
        </p:nvSpPr>
        <p:spPr>
          <a:xfrm>
            <a:off x="5962015" y="1047750"/>
            <a:ext cx="3071495" cy="583565"/>
          </a:xfrm>
          <a:prstGeom prst="rect">
            <a:avLst/>
          </a:prstGeom>
          <a:noFill/>
        </p:spPr>
        <p:txBody>
          <a:bodyPr wrap="square" rtlCol="0">
            <a:spAutoFit/>
          </a:bodyPr>
          <a:lstStyle/>
          <a:p>
            <a:r>
              <a:rPr sz="3200" dirty="0" smtClean="0">
                <a:solidFill>
                  <a:srgbClr val="027572"/>
                </a:solidFill>
                <a:uFillTx/>
                <a:latin typeface="思源黑体 Regular" panose="020B0500000000000000" charset="-122"/>
                <a:ea typeface="思源黑体 Regular" panose="020B0500000000000000" charset="-122"/>
                <a:cs typeface="思源黑体 Regular" panose="020B0500000000000000" charset="-122"/>
              </a:rPr>
              <a:t>HTTP/0.9</a:t>
            </a:r>
            <a:endParaRPr sz="3200" dirty="0" smtClean="0">
              <a:solidFill>
                <a:srgbClr val="027572"/>
              </a:solidFill>
              <a:uFillTx/>
              <a:latin typeface="思源黑体 Regular" panose="020B0500000000000000" charset="-122"/>
              <a:ea typeface="思源黑体 Regular" panose="020B0500000000000000" charset="-122"/>
              <a:cs typeface="思源黑体 Regular" panose="020B0500000000000000" charset="-122"/>
            </a:endParaRPr>
          </a:p>
        </p:txBody>
      </p:sp>
      <p:sp>
        <p:nvSpPr>
          <p:cNvPr id="15" name="任意多边形 14"/>
          <p:cNvSpPr/>
          <p:nvPr/>
        </p:nvSpPr>
        <p:spPr>
          <a:xfrm>
            <a:off x="5109370" y="2248450"/>
            <a:ext cx="5297485" cy="989012"/>
          </a:xfrm>
          <a:custGeom>
            <a:avLst/>
            <a:gdLst>
              <a:gd name="connsiteX0" fmla="*/ 0 w 5297485"/>
              <a:gd name="connsiteY0" fmla="*/ 0 h 989012"/>
              <a:gd name="connsiteX1" fmla="*/ 4802979 w 5297485"/>
              <a:gd name="connsiteY1" fmla="*/ 0 h 989012"/>
              <a:gd name="connsiteX2" fmla="*/ 4805361 w 5297485"/>
              <a:gd name="connsiteY2" fmla="*/ 0 h 989012"/>
              <a:gd name="connsiteX3" fmla="*/ 4805361 w 5297485"/>
              <a:gd name="connsiteY3" fmla="*/ 240 h 989012"/>
              <a:gd name="connsiteX4" fmla="*/ 4902639 w 5297485"/>
              <a:gd name="connsiteY4" fmla="*/ 10047 h 989012"/>
              <a:gd name="connsiteX5" fmla="*/ 5297485 w 5297485"/>
              <a:gd name="connsiteY5" fmla="*/ 494506 h 989012"/>
              <a:gd name="connsiteX6" fmla="*/ 4902639 w 5297485"/>
              <a:gd name="connsiteY6" fmla="*/ 978966 h 989012"/>
              <a:gd name="connsiteX7" fmla="*/ 4805361 w 5297485"/>
              <a:gd name="connsiteY7" fmla="*/ 988772 h 989012"/>
              <a:gd name="connsiteX8" fmla="*/ 4805361 w 5297485"/>
              <a:gd name="connsiteY8" fmla="*/ 989012 h 989012"/>
              <a:gd name="connsiteX9" fmla="*/ 4802979 w 5297485"/>
              <a:gd name="connsiteY9" fmla="*/ 989012 h 989012"/>
              <a:gd name="connsiteX10" fmla="*/ 0 w 5297485"/>
              <a:gd name="connsiteY10" fmla="*/ 989012 h 98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7485" h="989012">
                <a:moveTo>
                  <a:pt x="0" y="0"/>
                </a:moveTo>
                <a:lnTo>
                  <a:pt x="4802979" y="0"/>
                </a:lnTo>
                <a:lnTo>
                  <a:pt x="4805361" y="0"/>
                </a:lnTo>
                <a:lnTo>
                  <a:pt x="4805361" y="240"/>
                </a:lnTo>
                <a:lnTo>
                  <a:pt x="4902639" y="10047"/>
                </a:lnTo>
                <a:cubicBezTo>
                  <a:pt x="5127977" y="56158"/>
                  <a:pt x="5297485" y="255537"/>
                  <a:pt x="5297485" y="494506"/>
                </a:cubicBezTo>
                <a:cubicBezTo>
                  <a:pt x="5297485" y="733476"/>
                  <a:pt x="5127977" y="932855"/>
                  <a:pt x="4902639" y="978966"/>
                </a:cubicBezTo>
                <a:lnTo>
                  <a:pt x="4805361" y="988772"/>
                </a:lnTo>
                <a:lnTo>
                  <a:pt x="4805361" y="989012"/>
                </a:lnTo>
                <a:lnTo>
                  <a:pt x="4802979" y="989012"/>
                </a:lnTo>
                <a:lnTo>
                  <a:pt x="0" y="98901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椭圆 15"/>
          <p:cNvSpPr/>
          <p:nvPr/>
        </p:nvSpPr>
        <p:spPr>
          <a:xfrm>
            <a:off x="4602958" y="2248450"/>
            <a:ext cx="989012" cy="989012"/>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dirty="0">
                <a:latin typeface="思源黑体 Regular" panose="020B0500000000000000" charset="-122"/>
                <a:ea typeface="思源黑体 Regular" panose="020B0500000000000000" charset="-122"/>
                <a:cs typeface="思源黑体 Regular" panose="020B0500000000000000" charset="-122"/>
              </a:rPr>
              <a:t>2</a:t>
            </a:r>
            <a:endParaRPr lang="en-US" altLang="zh-HK" sz="4000" dirty="0">
              <a:latin typeface="思源黑体 Regular" panose="020B0500000000000000" charset="-122"/>
              <a:ea typeface="思源黑体 Regular" panose="020B0500000000000000" charset="-122"/>
              <a:cs typeface="思源黑体 Regular" panose="020B0500000000000000" charset="-122"/>
            </a:endParaRPr>
          </a:p>
        </p:txBody>
      </p:sp>
      <p:sp>
        <p:nvSpPr>
          <p:cNvPr id="17" name="椭圆 16"/>
          <p:cNvSpPr/>
          <p:nvPr/>
        </p:nvSpPr>
        <p:spPr>
          <a:xfrm>
            <a:off x="4671220" y="2316712"/>
            <a:ext cx="852488" cy="85248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5" name="文本框 24"/>
          <p:cNvSpPr txBox="1"/>
          <p:nvPr/>
        </p:nvSpPr>
        <p:spPr>
          <a:xfrm>
            <a:off x="5961858" y="2426041"/>
            <a:ext cx="2733675" cy="583565"/>
          </a:xfrm>
          <a:prstGeom prst="rect">
            <a:avLst/>
          </a:prstGeom>
          <a:noFill/>
        </p:spPr>
        <p:txBody>
          <a:bodyPr wrap="square" rtlCol="0">
            <a:spAutoFit/>
          </a:bodyPr>
          <a:lstStyle/>
          <a:p>
            <a:r>
              <a:rPr lang="zh-CN" altLang="en-US" sz="3200" dirty="0" smtClean="0">
                <a:solidFill>
                  <a:srgbClr val="027572"/>
                </a:solidFill>
                <a:uFillTx/>
                <a:latin typeface="思源黑体 Regular" panose="020B0500000000000000" charset="-122"/>
                <a:ea typeface="思源黑体 Regular" panose="020B0500000000000000" charset="-122"/>
                <a:cs typeface="思源黑体 Regular" panose="020B0500000000000000" charset="-122"/>
              </a:rPr>
              <a:t>HTTP</a:t>
            </a:r>
            <a:r>
              <a:rPr lang="en-US" altLang="zh-CN" sz="3200" dirty="0" smtClean="0">
                <a:solidFill>
                  <a:srgbClr val="027572"/>
                </a:solidFill>
                <a:uFillTx/>
                <a:latin typeface="思源黑体 Regular" panose="020B0500000000000000" charset="-122"/>
                <a:ea typeface="思源黑体 Regular" panose="020B0500000000000000" charset="-122"/>
                <a:cs typeface="思源黑体 Regular" panose="020B0500000000000000" charset="-122"/>
              </a:rPr>
              <a:t>/1</a:t>
            </a:r>
            <a:endParaRPr lang="en-US" altLang="zh-CN" sz="3200" dirty="0" smtClean="0">
              <a:solidFill>
                <a:srgbClr val="027572"/>
              </a:solidFill>
              <a:uFillTx/>
              <a:latin typeface="思源黑体 Regular" panose="020B0500000000000000" charset="-122"/>
              <a:ea typeface="思源黑体 Regular" panose="020B0500000000000000" charset="-122"/>
              <a:cs typeface="思源黑体 Regular" panose="020B0500000000000000" charset="-122"/>
            </a:endParaRPr>
          </a:p>
        </p:txBody>
      </p:sp>
      <p:sp>
        <p:nvSpPr>
          <p:cNvPr id="18" name="任意多边形 17"/>
          <p:cNvSpPr/>
          <p:nvPr/>
        </p:nvSpPr>
        <p:spPr>
          <a:xfrm>
            <a:off x="5109370" y="3620539"/>
            <a:ext cx="5297485" cy="989012"/>
          </a:xfrm>
          <a:custGeom>
            <a:avLst/>
            <a:gdLst>
              <a:gd name="connsiteX0" fmla="*/ 0 w 5297485"/>
              <a:gd name="connsiteY0" fmla="*/ 0 h 989012"/>
              <a:gd name="connsiteX1" fmla="*/ 4802979 w 5297485"/>
              <a:gd name="connsiteY1" fmla="*/ 0 h 989012"/>
              <a:gd name="connsiteX2" fmla="*/ 4805361 w 5297485"/>
              <a:gd name="connsiteY2" fmla="*/ 0 h 989012"/>
              <a:gd name="connsiteX3" fmla="*/ 4805361 w 5297485"/>
              <a:gd name="connsiteY3" fmla="*/ 240 h 989012"/>
              <a:gd name="connsiteX4" fmla="*/ 4902639 w 5297485"/>
              <a:gd name="connsiteY4" fmla="*/ 10047 h 989012"/>
              <a:gd name="connsiteX5" fmla="*/ 5297485 w 5297485"/>
              <a:gd name="connsiteY5" fmla="*/ 494506 h 989012"/>
              <a:gd name="connsiteX6" fmla="*/ 4902639 w 5297485"/>
              <a:gd name="connsiteY6" fmla="*/ 978966 h 989012"/>
              <a:gd name="connsiteX7" fmla="*/ 4805361 w 5297485"/>
              <a:gd name="connsiteY7" fmla="*/ 988772 h 989012"/>
              <a:gd name="connsiteX8" fmla="*/ 4805361 w 5297485"/>
              <a:gd name="connsiteY8" fmla="*/ 989012 h 989012"/>
              <a:gd name="connsiteX9" fmla="*/ 4802979 w 5297485"/>
              <a:gd name="connsiteY9" fmla="*/ 989012 h 989012"/>
              <a:gd name="connsiteX10" fmla="*/ 0 w 5297485"/>
              <a:gd name="connsiteY10" fmla="*/ 989012 h 98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7485" h="989012">
                <a:moveTo>
                  <a:pt x="0" y="0"/>
                </a:moveTo>
                <a:lnTo>
                  <a:pt x="4802979" y="0"/>
                </a:lnTo>
                <a:lnTo>
                  <a:pt x="4805361" y="0"/>
                </a:lnTo>
                <a:lnTo>
                  <a:pt x="4805361" y="240"/>
                </a:lnTo>
                <a:lnTo>
                  <a:pt x="4902639" y="10047"/>
                </a:lnTo>
                <a:cubicBezTo>
                  <a:pt x="5127977" y="56158"/>
                  <a:pt x="5297485" y="255537"/>
                  <a:pt x="5297485" y="494506"/>
                </a:cubicBezTo>
                <a:cubicBezTo>
                  <a:pt x="5297485" y="733476"/>
                  <a:pt x="5127977" y="932855"/>
                  <a:pt x="4902639" y="978966"/>
                </a:cubicBezTo>
                <a:lnTo>
                  <a:pt x="4805361" y="988772"/>
                </a:lnTo>
                <a:lnTo>
                  <a:pt x="4805361" y="989012"/>
                </a:lnTo>
                <a:lnTo>
                  <a:pt x="4802979" y="989012"/>
                </a:lnTo>
                <a:lnTo>
                  <a:pt x="0" y="98901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椭圆 18"/>
          <p:cNvSpPr/>
          <p:nvPr/>
        </p:nvSpPr>
        <p:spPr>
          <a:xfrm>
            <a:off x="4602958" y="3620539"/>
            <a:ext cx="989012" cy="989012"/>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dirty="0">
                <a:latin typeface="思源黑体 Regular" panose="020B0500000000000000" charset="-122"/>
                <a:ea typeface="思源黑体 Regular" panose="020B0500000000000000" charset="-122"/>
                <a:cs typeface="思源黑体 Regular" panose="020B0500000000000000" charset="-122"/>
              </a:rPr>
              <a:t>3</a:t>
            </a:r>
            <a:endParaRPr lang="en-US" altLang="zh-HK" sz="4000" dirty="0">
              <a:latin typeface="思源黑体 Regular" panose="020B0500000000000000" charset="-122"/>
              <a:ea typeface="思源黑体 Regular" panose="020B0500000000000000" charset="-122"/>
              <a:cs typeface="思源黑体 Regular" panose="020B0500000000000000" charset="-122"/>
            </a:endParaRPr>
          </a:p>
        </p:txBody>
      </p:sp>
      <p:sp>
        <p:nvSpPr>
          <p:cNvPr id="20" name="椭圆 19"/>
          <p:cNvSpPr/>
          <p:nvPr/>
        </p:nvSpPr>
        <p:spPr>
          <a:xfrm>
            <a:off x="4671220" y="3688801"/>
            <a:ext cx="852488" cy="85248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6" name="文本框 25"/>
          <p:cNvSpPr txBox="1"/>
          <p:nvPr/>
        </p:nvSpPr>
        <p:spPr>
          <a:xfrm>
            <a:off x="5961858" y="3791879"/>
            <a:ext cx="2733675" cy="583565"/>
          </a:xfrm>
          <a:prstGeom prst="rect">
            <a:avLst/>
          </a:prstGeom>
          <a:noFill/>
        </p:spPr>
        <p:txBody>
          <a:bodyPr wrap="square" rtlCol="0">
            <a:spAutoFit/>
          </a:bodyPr>
          <a:lstStyle/>
          <a:p>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rPr>
              <a:t>HTTP/</a:t>
            </a:r>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rPr>
              <a:t>2</a:t>
            </a:r>
            <a:endPar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endParaRPr>
          </a:p>
        </p:txBody>
      </p:sp>
      <p:sp>
        <p:nvSpPr>
          <p:cNvPr id="21" name="任意多边形 20"/>
          <p:cNvSpPr/>
          <p:nvPr/>
        </p:nvSpPr>
        <p:spPr>
          <a:xfrm>
            <a:off x="5109370" y="4992627"/>
            <a:ext cx="5297485" cy="989012"/>
          </a:xfrm>
          <a:custGeom>
            <a:avLst/>
            <a:gdLst>
              <a:gd name="connsiteX0" fmla="*/ 0 w 5297485"/>
              <a:gd name="connsiteY0" fmla="*/ 0 h 989012"/>
              <a:gd name="connsiteX1" fmla="*/ 4802979 w 5297485"/>
              <a:gd name="connsiteY1" fmla="*/ 0 h 989012"/>
              <a:gd name="connsiteX2" fmla="*/ 4805361 w 5297485"/>
              <a:gd name="connsiteY2" fmla="*/ 0 h 989012"/>
              <a:gd name="connsiteX3" fmla="*/ 4805361 w 5297485"/>
              <a:gd name="connsiteY3" fmla="*/ 240 h 989012"/>
              <a:gd name="connsiteX4" fmla="*/ 4902639 w 5297485"/>
              <a:gd name="connsiteY4" fmla="*/ 10047 h 989012"/>
              <a:gd name="connsiteX5" fmla="*/ 5297485 w 5297485"/>
              <a:gd name="connsiteY5" fmla="*/ 494506 h 989012"/>
              <a:gd name="connsiteX6" fmla="*/ 4902639 w 5297485"/>
              <a:gd name="connsiteY6" fmla="*/ 978966 h 989012"/>
              <a:gd name="connsiteX7" fmla="*/ 4805361 w 5297485"/>
              <a:gd name="connsiteY7" fmla="*/ 988772 h 989012"/>
              <a:gd name="connsiteX8" fmla="*/ 4805361 w 5297485"/>
              <a:gd name="connsiteY8" fmla="*/ 989012 h 989012"/>
              <a:gd name="connsiteX9" fmla="*/ 4802979 w 5297485"/>
              <a:gd name="connsiteY9" fmla="*/ 989012 h 989012"/>
              <a:gd name="connsiteX10" fmla="*/ 0 w 5297485"/>
              <a:gd name="connsiteY10" fmla="*/ 989012 h 98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7485" h="989012">
                <a:moveTo>
                  <a:pt x="0" y="0"/>
                </a:moveTo>
                <a:lnTo>
                  <a:pt x="4802979" y="0"/>
                </a:lnTo>
                <a:lnTo>
                  <a:pt x="4805361" y="0"/>
                </a:lnTo>
                <a:lnTo>
                  <a:pt x="4805361" y="240"/>
                </a:lnTo>
                <a:lnTo>
                  <a:pt x="4902639" y="10047"/>
                </a:lnTo>
                <a:cubicBezTo>
                  <a:pt x="5127977" y="56158"/>
                  <a:pt x="5297485" y="255537"/>
                  <a:pt x="5297485" y="494506"/>
                </a:cubicBezTo>
                <a:cubicBezTo>
                  <a:pt x="5297485" y="733476"/>
                  <a:pt x="5127977" y="932855"/>
                  <a:pt x="4902639" y="978966"/>
                </a:cubicBezTo>
                <a:lnTo>
                  <a:pt x="4805361" y="988772"/>
                </a:lnTo>
                <a:lnTo>
                  <a:pt x="4805361" y="989012"/>
                </a:lnTo>
                <a:lnTo>
                  <a:pt x="4802979" y="989012"/>
                </a:lnTo>
                <a:lnTo>
                  <a:pt x="0" y="98901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椭圆 21"/>
          <p:cNvSpPr/>
          <p:nvPr/>
        </p:nvSpPr>
        <p:spPr>
          <a:xfrm>
            <a:off x="4602958" y="4992627"/>
            <a:ext cx="989012" cy="989012"/>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000" dirty="0">
                <a:latin typeface="思源黑体 Regular" panose="020B0500000000000000" charset="-122"/>
                <a:ea typeface="思源黑体 Regular" panose="020B0500000000000000" charset="-122"/>
                <a:cs typeface="思源黑体 Regular" panose="020B0500000000000000" charset="-122"/>
              </a:rPr>
              <a:t>4</a:t>
            </a:r>
            <a:endParaRPr lang="en-US" altLang="zh-HK" sz="4000" dirty="0">
              <a:latin typeface="思源黑体 Regular" panose="020B0500000000000000" charset="-122"/>
              <a:ea typeface="思源黑体 Regular" panose="020B0500000000000000" charset="-122"/>
              <a:cs typeface="思源黑体 Regular" panose="020B0500000000000000" charset="-122"/>
            </a:endParaRPr>
          </a:p>
        </p:txBody>
      </p:sp>
      <p:sp>
        <p:nvSpPr>
          <p:cNvPr id="23" name="椭圆 22"/>
          <p:cNvSpPr/>
          <p:nvPr/>
        </p:nvSpPr>
        <p:spPr>
          <a:xfrm>
            <a:off x="4671220" y="5060889"/>
            <a:ext cx="852488" cy="85248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7" name="文本框 26"/>
          <p:cNvSpPr txBox="1"/>
          <p:nvPr/>
        </p:nvSpPr>
        <p:spPr>
          <a:xfrm>
            <a:off x="5961858" y="5167572"/>
            <a:ext cx="2733675" cy="583565"/>
          </a:xfrm>
          <a:prstGeom prst="rect">
            <a:avLst/>
          </a:prstGeom>
          <a:noFill/>
        </p:spPr>
        <p:txBody>
          <a:bodyPr wrap="square" rtlCol="0">
            <a:spAutoFit/>
          </a:bodyPr>
          <a:lstStyle/>
          <a:p>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a:t>
            </a:r>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3</a:t>
            </a:r>
            <a:endParaRPr lang="zh-CN" altLang="en-US" sz="3200" dirty="0" smtClean="0">
              <a:solidFill>
                <a:srgbClr val="027572"/>
              </a:solidFill>
              <a:uFillTx/>
              <a:latin typeface="思源黑体 Regular" panose="020B0500000000000000" charset="-122"/>
              <a:ea typeface="思源黑体 Regular" panose="020B0500000000000000" charset="-122"/>
              <a:cs typeface="思源黑体 Regular" panose="020B0500000000000000" charset="-122"/>
            </a:endParaRPr>
          </a:p>
        </p:txBody>
      </p:sp>
      <p:sp>
        <p:nvSpPr>
          <p:cNvPr id="2" name="文本框 1"/>
          <p:cNvSpPr txBox="1"/>
          <p:nvPr/>
        </p:nvSpPr>
        <p:spPr>
          <a:xfrm>
            <a:off x="1410970" y="3439795"/>
            <a:ext cx="2788920" cy="891540"/>
          </a:xfrm>
          <a:prstGeom prst="rect">
            <a:avLst/>
          </a:prstGeom>
          <a:noFill/>
        </p:spPr>
        <p:txBody>
          <a:bodyPr wrap="none" rtlCol="0" anchor="t">
            <a:spAutoFit/>
          </a:bodyPr>
          <a:p>
            <a:pPr algn="ctr">
              <a:lnSpc>
                <a:spcPct val="130000"/>
              </a:lnSpc>
            </a:pPr>
            <a:r>
              <a:rPr lang="en-US" altLang="zh-CN" sz="4000" dirty="0">
                <a:solidFill>
                  <a:schemeClr val="tx1">
                    <a:lumMod val="50000"/>
                    <a:lumOff val="50000"/>
                  </a:schemeClr>
                </a:solidFill>
                <a:latin typeface="思源黑体 Regular" panose="020B0500000000000000" charset="-122"/>
                <a:ea typeface="思源黑体 Regular" panose="020B0500000000000000" charset="-122"/>
                <a:cs typeface="思源黑体 Regular" panose="020B0500000000000000" charset="-122"/>
                <a:sym typeface="+mn-ea"/>
              </a:rPr>
              <a:t>CONTENTS</a:t>
            </a:r>
            <a:endParaRPr lang="en-US" altLang="zh-CN" sz="4000" dirty="0">
              <a:solidFill>
                <a:schemeClr val="tx1">
                  <a:lumMod val="50000"/>
                  <a:lumOff val="50000"/>
                </a:schemeClr>
              </a:solidFill>
              <a:latin typeface="思源黑体 Regular" panose="020B0500000000000000" charset="-122"/>
              <a:ea typeface="思源黑体 Regular" panose="020B0500000000000000" charset="-122"/>
              <a:cs typeface="思源黑体 Regular" panose="020B0500000000000000" charset="-122"/>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HTTP/2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新特性</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6" name="文本框 15"/>
          <p:cNvSpPr txBox="1"/>
          <p:nvPr/>
        </p:nvSpPr>
        <p:spPr>
          <a:xfrm>
            <a:off x="1401445" y="1477010"/>
            <a:ext cx="9986010" cy="737235"/>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二进制传输</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HTTP/2 将请求和响应数据分割为更小的帧，并且它们采用二进制编码。</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nvSpPr>
        <p:spPr>
          <a:xfrm>
            <a:off x="1103630" y="163258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103630" y="2409190"/>
            <a:ext cx="10405745" cy="2306955"/>
          </a:xfrm>
          <a:prstGeom prst="rect">
            <a:avLst/>
          </a:prstGeom>
          <a:noFill/>
        </p:spPr>
        <p:txBody>
          <a:bodyPr wrap="square" rtlCol="0">
            <a:spAutoFit/>
          </a:bodyPr>
          <a:p>
            <a:pPr indent="0" algn="l">
              <a:lnSpc>
                <a:spcPct val="150000"/>
              </a:lnSpc>
              <a:buNone/>
            </a:pPr>
            <a:r>
              <a:rPr kumimoji="1" lang="zh-CN" altLang="en-US" sz="1600" dirty="0">
                <a:solidFill>
                  <a:srgbClr val="027572"/>
                </a:solidFill>
                <a:latin typeface="思源黑体 Regular" panose="020B0500000000000000" charset="-122"/>
                <a:ea typeface="思源黑体 Regular" panose="020B0500000000000000" charset="-122"/>
                <a:cs typeface="思源黑体 Regular" panose="020B0500000000000000" charset="-122"/>
              </a:rPr>
              <a:t>它把原来的"Header+Body"的消息"打散"为数个小片的二进制"帧"(Frame)，用"HEADERS"帧存放头数据、"DATA"帧存放实体数据。HT</a:t>
            </a:r>
            <a:r>
              <a:rPr kumimoji="1" lang="en-US" altLang="zh-CN" sz="1600" dirty="0">
                <a:solidFill>
                  <a:srgbClr val="027572"/>
                </a:solidFill>
                <a:latin typeface="思源黑体 Regular" panose="020B0500000000000000" charset="-122"/>
                <a:ea typeface="思源黑体 Regular" panose="020B0500000000000000" charset="-122"/>
                <a:cs typeface="思源黑体 Regular" panose="020B0500000000000000" charset="-122"/>
              </a:rPr>
              <a:t>T</a:t>
            </a:r>
            <a:r>
              <a:rPr kumimoji="1" lang="zh-CN" altLang="en-US" sz="1600" dirty="0">
                <a:solidFill>
                  <a:srgbClr val="027572"/>
                </a:solidFill>
                <a:latin typeface="思源黑体 Regular" panose="020B0500000000000000" charset="-122"/>
                <a:ea typeface="思源黑体 Regular" panose="020B0500000000000000" charset="-122"/>
                <a:cs typeface="思源黑体 Regular" panose="020B0500000000000000" charset="-122"/>
              </a:rPr>
              <a:t>P/2数据分帧后"Header+Body"的报文结构就完全消失了，协议看到的只是一个个的"碎片"。</a:t>
            </a:r>
            <a:endParaRPr kumimoji="1" lang="zh-CN" altLang="en-US"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50000"/>
              </a:lnSpc>
              <a:buNone/>
            </a:pPr>
            <a:endParaRPr kumimoji="1" lang="zh-CN" altLang="en-US"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50000"/>
              </a:lnSpc>
              <a:buNone/>
            </a:pPr>
            <a:r>
              <a:rPr kumimoji="1" lang="zh-CN" altLang="en-US" sz="1600" dirty="0">
                <a:solidFill>
                  <a:srgbClr val="027572"/>
                </a:solidFill>
                <a:latin typeface="思源黑体 Regular" panose="020B0500000000000000" charset="-122"/>
                <a:ea typeface="思源黑体 Regular" panose="020B0500000000000000" charset="-122"/>
                <a:cs typeface="思源黑体 Regular" panose="020B0500000000000000" charset="-122"/>
              </a:rPr>
              <a:t>HTTP/2 中，同域名下所有通信都在单个连接上完成，该连接可以承载任意数量的双向数据流。每个数据流都以消息的形式发送，而消息又由一个或多个帧组成。多个帧之间可以乱序发送，根据帧首部的流标识可以重新组装。</a:t>
            </a:r>
            <a:endParaRPr kumimoji="1" lang="zh-CN" altLang="en-US"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HTTP/2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新特性</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6" name="文本框 15"/>
          <p:cNvSpPr txBox="1"/>
          <p:nvPr/>
        </p:nvSpPr>
        <p:spPr>
          <a:xfrm>
            <a:off x="1401445" y="1477010"/>
            <a:ext cx="9986010" cy="1060450"/>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Header 压缩</a:t>
            </a:r>
            <a:endPar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HTTP/2并没有使用传统的压缩算法，而是开发了专门的"HPACK”算法，在客户端和服务器两端建立“字典”，用索引号表示重复的字符串，还采用哈夫曼编码来压缩整数和字符串，可以达到50%~90%的高压缩率。</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nvSpPr>
        <p:spPr>
          <a:xfrm>
            <a:off x="1103630" y="163258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103630" y="2770505"/>
            <a:ext cx="10405745" cy="3046095"/>
          </a:xfrm>
          <a:prstGeom prst="rect">
            <a:avLst/>
          </a:prstGeom>
          <a:noFill/>
        </p:spPr>
        <p:txBody>
          <a:bodyPr wrap="square" rtlCol="0">
            <a:spAutoFit/>
          </a:bodyPr>
          <a:p>
            <a:pPr indent="0" algn="l">
              <a:lnSpc>
                <a:spcPct val="150000"/>
              </a:lnSpc>
              <a:buNone/>
            </a:pPr>
            <a:r>
              <a:rPr kumimoji="1" sz="1600" b="1" dirty="0">
                <a:solidFill>
                  <a:srgbClr val="027572"/>
                </a:solidFill>
                <a:latin typeface="思源黑体 Regular" panose="020B0500000000000000" charset="-122"/>
                <a:ea typeface="思源黑体 Regular" panose="020B0500000000000000" charset="-122"/>
                <a:cs typeface="思源黑体 Regular" panose="020B0500000000000000" charset="-122"/>
              </a:rPr>
              <a:t>具体来说:</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50000"/>
              </a:lnSpc>
              <a:buNone/>
            </a:pP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rPr>
              <a:t>在客户端和服务器端使用“首部表”来跟踪和存储之前发送的键-值对，对于相同的数据，不再通过每次请求和响应发送；</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50000"/>
              </a:lnSpc>
              <a:buNone/>
            </a:pP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rPr>
              <a:t>首部表在HTTP/2的连接存续期内始终存在，由客户端和服务器共同渐进地更新;</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indent="0" algn="l">
              <a:lnSpc>
                <a:spcPct val="150000"/>
              </a:lnSpc>
              <a:buNone/>
            </a:pP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rPr>
              <a:t>每个新的首部键-值对要么被追加到当前表的末尾，要么替换表中之前的值</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HTTP/2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新特性</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pic>
        <p:nvPicPr>
          <p:cNvPr id="3" name="图片 2"/>
          <p:cNvPicPr>
            <a:picLocks noChangeAspect="1"/>
          </p:cNvPicPr>
          <p:nvPr/>
        </p:nvPicPr>
        <p:blipFill>
          <a:blip r:embed="rId1"/>
          <a:stretch>
            <a:fillRect/>
          </a:stretch>
        </p:blipFill>
        <p:spPr>
          <a:xfrm>
            <a:off x="1056640" y="1954530"/>
            <a:ext cx="10097135" cy="32766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HTTP/2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新特性</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6" name="文本框 15"/>
          <p:cNvSpPr txBox="1"/>
          <p:nvPr/>
        </p:nvSpPr>
        <p:spPr>
          <a:xfrm>
            <a:off x="1401445" y="1477010"/>
            <a:ext cx="9986010" cy="1706880"/>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多路复用</a:t>
            </a:r>
            <a:endPar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支持一个 TCP 连接发起多请求，即支持多路复用，像 HTTP/1.1 pipeline 还是有阻塞的情况，需要等前面的一个响应返回了后面的才能返回。多路复用很好的解决了浏览器限制同一个域名下的请求数量的问题，同时也更容易实现全速传输，毕竟新开一个 TCP 连接都需要慢慢提升传输速度。而多路复用就是完全异步化，这减少了整体的往返时间（RTT），解决了 HTTP 队头阻塞问题，也规避了 TCP 慢启动带来的影响。</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nvSpPr>
        <p:spPr>
          <a:xfrm>
            <a:off x="1103630" y="163258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01445" y="3755390"/>
            <a:ext cx="10107295" cy="1938020"/>
          </a:xfrm>
          <a:prstGeom prst="rect">
            <a:avLst/>
          </a:prstGeom>
          <a:noFill/>
        </p:spPr>
        <p:txBody>
          <a:bodyPr wrap="square" rtlCol="0">
            <a:spAutoFit/>
          </a:bodyPr>
          <a:p>
            <a:pPr indent="0" algn="l">
              <a:lnSpc>
                <a:spcPct val="150000"/>
              </a:lnSpc>
              <a:buFont typeface="Arial" panose="020B0604020202090204" pitchFamily="34" charset="0"/>
              <a:buNone/>
            </a:pPr>
            <a:r>
              <a:rPr kumimoji="1" sz="1600" b="1" dirty="0">
                <a:solidFill>
                  <a:srgbClr val="027572"/>
                </a:solidFill>
                <a:latin typeface="思源黑体 Regular" panose="020B0500000000000000" charset="-122"/>
                <a:ea typeface="思源黑体 Regular" panose="020B0500000000000000" charset="-122"/>
                <a:cs typeface="思源黑体 Regular" panose="020B0500000000000000" charset="-122"/>
              </a:rPr>
              <a:t>在 HTTP/2 中，有了二进制分帧之后，HTTP /2 不再依赖 TCP 链接去实现多流并行了，在 HTTP/2中</a:t>
            </a:r>
            <a:r>
              <a:rPr kumimoji="1" lang="zh-CN" sz="1600" b="1" dirty="0">
                <a:solidFill>
                  <a:srgbClr val="027572"/>
                </a:solidFill>
                <a:latin typeface="思源黑体 Regular" panose="020B0500000000000000" charset="-122"/>
                <a:ea typeface="思源黑体 Regular" panose="020B0500000000000000" charset="-122"/>
                <a:cs typeface="思源黑体 Regular" panose="020B0500000000000000" charset="-122"/>
              </a:rPr>
              <a:t>：</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rPr>
              <a:t>同域名下所有通信都在单个连接上完成。</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rPr>
              <a:t>单个连接可以承载任意数量的双向数据流。</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rPr>
              <a:t>数据流以消息的形式发送，而消息又由一个或多个帧组成，多个帧之间可以乱序发送，因为根据帧首部的流标识可以重新组装。</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HTTP/2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新特性</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6" name="文本框 15"/>
          <p:cNvSpPr txBox="1"/>
          <p:nvPr/>
        </p:nvSpPr>
        <p:spPr>
          <a:xfrm>
            <a:off x="1401445" y="1525270"/>
            <a:ext cx="9986010" cy="414020"/>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多路复用</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nvSpPr>
        <p:spPr>
          <a:xfrm>
            <a:off x="1103630" y="163258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21765" y="2214245"/>
            <a:ext cx="10107295" cy="3415030"/>
          </a:xfrm>
          <a:prstGeom prst="rect">
            <a:avLst/>
          </a:prstGeom>
          <a:noFill/>
        </p:spPr>
        <p:txBody>
          <a:bodyPr wrap="square" rtlCol="0">
            <a:spAutoFit/>
          </a:bodyPr>
          <a:p>
            <a:pPr indent="0" algn="l">
              <a:lnSpc>
                <a:spcPct val="150000"/>
              </a:lnSpc>
              <a:buFont typeface="Arial" panose="020B0604020202090204" pitchFamily="34" charset="0"/>
              <a:buNone/>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这一特性，使性能有了极大提升：</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同个域名只需要占用一个 TCP 连接，使用一个连接并行发送多个请求和响应</a:t>
            </a:r>
            <a:r>
              <a:rPr kumimoji="1" lang="zh-CN" sz="16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a:t>
            </a: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这样整个页面资源的下载过程只需要一次慢启动，同时也避免了多个TCP连接竞争带宽所带来的问题。</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并行交错地发送多个请求/响应，请求/响应之间互不影响。</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lnSpc>
                <a:spcPct val="150000"/>
              </a:lnSpc>
              <a:buFont typeface="Arial" panose="020B0604020202090204" pitchFamily="34" charset="0"/>
              <a:buChar char="•"/>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在HTTP/2中，每个请求都可以带一个31bit的优先值，0表示最高优先级， 数值越大优先级越低。有了这个优先值，客户端和服务器就可以在处理不同的流时采取不同的策略，以最优的方式发送流、消息和帧。</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HTTP/2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新特性</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pic>
        <p:nvPicPr>
          <p:cNvPr id="3" name="图片 2" descr="640 (2)"/>
          <p:cNvPicPr>
            <a:picLocks noChangeAspect="1"/>
          </p:cNvPicPr>
          <p:nvPr/>
        </p:nvPicPr>
        <p:blipFill>
          <a:blip r:embed="rId1"/>
          <a:stretch>
            <a:fillRect/>
          </a:stretch>
        </p:blipFill>
        <p:spPr>
          <a:xfrm>
            <a:off x="1375410" y="1487170"/>
            <a:ext cx="9460230" cy="454596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HTTP/2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新特性</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6" name="文本框 15"/>
          <p:cNvSpPr txBox="1"/>
          <p:nvPr/>
        </p:nvSpPr>
        <p:spPr>
          <a:xfrm>
            <a:off x="1401445" y="1477010"/>
            <a:ext cx="9986010" cy="1383665"/>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服务器推送</a:t>
            </a:r>
            <a:endPar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HTTP2还在一定程度上改变了传统的“请求-应答”工作模式，服务器不再是完全被动地响应请求，也可以新建“流”主动向客户端发送消息。比如，在浏览器刚请求HTML的时候就提前把可能会用到的JS、CSS文件发给客户端，减少等待的延迟，这被称为"服务器推送"（ Server Push，也叫 Cache push）。</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nvSpPr>
        <p:spPr>
          <a:xfrm>
            <a:off x="1103630" y="163258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01445" y="4129405"/>
            <a:ext cx="10107295" cy="1198880"/>
          </a:xfrm>
          <a:prstGeom prst="rect">
            <a:avLst/>
          </a:prstGeom>
          <a:noFill/>
        </p:spPr>
        <p:txBody>
          <a:bodyPr wrap="square" rtlCol="0">
            <a:spAutoFit/>
          </a:bodyPr>
          <a:p>
            <a:pPr indent="0" algn="l">
              <a:lnSpc>
                <a:spcPct val="150000"/>
              </a:lnSpc>
              <a:buFont typeface="Arial" panose="020B0604020202090204" pitchFamily="34" charset="0"/>
              <a:buNone/>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rPr>
              <a:t>另外需要补充的是</a:t>
            </a:r>
            <a:r>
              <a:rPr kumimoji="1" lang="zh-CN" sz="1600" dirty="0">
                <a:solidFill>
                  <a:srgbClr val="027572"/>
                </a:solidFill>
                <a:latin typeface="思源黑体 Regular" panose="020B0500000000000000" charset="-122"/>
                <a:ea typeface="思源黑体 Regular" panose="020B0500000000000000" charset="-122"/>
                <a:cs typeface="思源黑体 Regular" panose="020B0500000000000000" charset="-122"/>
              </a:rPr>
              <a:t>，</a:t>
            </a: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rPr>
              <a:t>服务端可以主动推送，客户端也有权利选择是否接收。如果服务端推送的资源已经被浏览器缓存过，浏览器可以通过发送RST_STREAM帧来拒收。主动推送也遵守同源策略，换句话说，服务器不能随便将第三方资源推送给客户端，而必须是经过双方确认才行。</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
        <p:nvSpPr>
          <p:cNvPr id="2" name="文本框 1"/>
          <p:cNvSpPr txBox="1"/>
          <p:nvPr/>
        </p:nvSpPr>
        <p:spPr>
          <a:xfrm>
            <a:off x="1421765" y="3046095"/>
            <a:ext cx="9923780" cy="829945"/>
          </a:xfrm>
          <a:prstGeom prst="rect">
            <a:avLst/>
          </a:prstGeom>
          <a:noFill/>
        </p:spPr>
        <p:txBody>
          <a:bodyPr wrap="square" rtlCol="0">
            <a:spAutoFit/>
          </a:bodyPr>
          <a:p>
            <a:pPr algn="l">
              <a:lnSpc>
                <a:spcPct val="150000"/>
              </a:lnSpc>
              <a:buFont typeface="Arial" panose="020B0604020202090204" pitchFamily="34" charset="0"/>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rPr>
              <a:t>这个其实就是减少了请求的次数，比如客户端请求 1.html，我把 1.html 需要的 js 和 css 也一块送过去，省的之后客户端再请求我要 js ，我要这个 css。</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HTTP/2 </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新特性</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6" name="文本框 15"/>
          <p:cNvSpPr txBox="1"/>
          <p:nvPr/>
        </p:nvSpPr>
        <p:spPr>
          <a:xfrm>
            <a:off x="1401445" y="1477010"/>
            <a:ext cx="9986010" cy="1060450"/>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提高安全性</a:t>
            </a:r>
            <a:endPar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出于兼容的考虑，HTTP/2延续了HTTP/1的“明文”特点，可以像以前一样使用明文传输数据，不强制使用加密通信，不过格式还是二进制，只是不需要解密。</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nvSpPr>
        <p:spPr>
          <a:xfrm>
            <a:off x="1103630" y="163258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01445" y="3755390"/>
            <a:ext cx="10107295" cy="1198880"/>
          </a:xfrm>
          <a:prstGeom prst="rect">
            <a:avLst/>
          </a:prstGeom>
          <a:noFill/>
        </p:spPr>
        <p:txBody>
          <a:bodyPr wrap="square" rtlCol="0">
            <a:spAutoFit/>
          </a:bodyPr>
          <a:p>
            <a:pPr indent="0" algn="l">
              <a:lnSpc>
                <a:spcPct val="150000"/>
              </a:lnSpc>
              <a:buFont typeface="Arial" panose="020B0604020202090204" pitchFamily="34" charset="0"/>
              <a:buNone/>
            </a:pPr>
            <a:r>
              <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rPr>
              <a:t>但由于HTTPS已经是大势所趋，而且主流的浏览器Chrome、Firefox等都公开宣布只支持加密的HTTP/2，所以“事实上”的HTTP/2是加密的。也就是说，互联网上通常所能见到的HTTP/2都是使用"https”协议名，跑在TLS上面。HTTP/2协议定义了两个字符串标识符：“h2"表示加密的HTTP/2，“h2c”表示明文的HTTP/2。</a:t>
            </a:r>
            <a:endParaRPr kumimoji="1" sz="1600" dirty="0">
              <a:solidFill>
                <a:srgbClr val="027572"/>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架构图</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pic>
        <p:nvPicPr>
          <p:cNvPr id="2" name="图片 1"/>
          <p:cNvPicPr>
            <a:picLocks noChangeAspect="1"/>
          </p:cNvPicPr>
          <p:nvPr/>
        </p:nvPicPr>
        <p:blipFill>
          <a:blip r:embed="rId1"/>
          <a:stretch>
            <a:fillRect/>
          </a:stretch>
        </p:blipFill>
        <p:spPr>
          <a:xfrm>
            <a:off x="3347720" y="2105025"/>
            <a:ext cx="5495925" cy="264795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1550" y="193040"/>
            <a:ext cx="364426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HTTP/2</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总结</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 name="矩形 1"/>
          <p:cNvSpPr/>
          <p:nvPr/>
        </p:nvSpPr>
        <p:spPr>
          <a:xfrm>
            <a:off x="1103630" y="2176780"/>
            <a:ext cx="9877425" cy="3032125"/>
          </a:xfrm>
          <a:prstGeom prst="rect">
            <a:avLst/>
          </a:prstGeom>
          <a:solidFill>
            <a:srgbClr val="02757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1600" dirty="0">
              <a:solidFill>
                <a:schemeClr val="bg1"/>
              </a:solidFill>
              <a:latin typeface="黑体" panose="02010609060101010101" pitchFamily="49" charset="-122"/>
              <a:ea typeface="黑体" panose="02010609060101010101" pitchFamily="49" charset="-122"/>
              <a:sym typeface="+mn-ea"/>
            </a:endParaRPr>
          </a:p>
        </p:txBody>
      </p:sp>
      <p:sp>
        <p:nvSpPr>
          <p:cNvPr id="14" name="文本框 13"/>
          <p:cNvSpPr txBox="1"/>
          <p:nvPr/>
        </p:nvSpPr>
        <p:spPr>
          <a:xfrm>
            <a:off x="2492375" y="2400935"/>
            <a:ext cx="7206615" cy="1337945"/>
          </a:xfrm>
          <a:prstGeom prst="rect">
            <a:avLst/>
          </a:prstGeom>
          <a:noFill/>
        </p:spPr>
        <p:txBody>
          <a:bodyPr wrap="square" rtlCol="0" anchor="t">
            <a:spAutoFit/>
          </a:bodyPr>
          <a:p>
            <a:pPr>
              <a:lnSpc>
                <a:spcPct val="150000"/>
              </a:lnSpc>
            </a:pP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HTTP/2完全兼容HTTP/1，是“更安全的HTTP、更快的HTTPS"，头部压缩、多路复用等技术可以充分利用带宽，降低延迟，从而大幅度提高上网体验。</a:t>
            </a:r>
            <a:endPar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a"/>
          <p:cNvPicPr>
            <a:picLocks noChangeAspect="1"/>
          </p:cNvPicPr>
          <p:nvPr/>
        </p:nvPicPr>
        <p:blipFill>
          <a:blip r:embed="rId1"/>
          <a:stretch>
            <a:fillRect/>
          </a:stretch>
        </p:blipFill>
        <p:spPr>
          <a:xfrm>
            <a:off x="-15240" y="1078865"/>
            <a:ext cx="12207240" cy="5779135"/>
          </a:xfrm>
          <a:prstGeom prst="rect">
            <a:avLst/>
          </a:prstGeom>
        </p:spPr>
      </p:pic>
      <p:sp>
        <p:nvSpPr>
          <p:cNvPr id="2" name="矩形 3"/>
          <p:cNvSpPr/>
          <p:nvPr/>
        </p:nvSpPr>
        <p:spPr>
          <a:xfrm>
            <a:off x="0" y="259080"/>
            <a:ext cx="2392680" cy="655320"/>
          </a:xfrm>
          <a:custGeom>
            <a:avLst/>
            <a:gdLst>
              <a:gd name="connsiteX0" fmla="*/ 0 w 2392680"/>
              <a:gd name="connsiteY0" fmla="*/ 0 h 655320"/>
              <a:gd name="connsiteX1" fmla="*/ 2392680 w 2392680"/>
              <a:gd name="connsiteY1" fmla="*/ 0 h 655320"/>
              <a:gd name="connsiteX2" fmla="*/ 2392680 w 2392680"/>
              <a:gd name="connsiteY2" fmla="*/ 655320 h 655320"/>
              <a:gd name="connsiteX3" fmla="*/ 0 w 2392680"/>
              <a:gd name="connsiteY3" fmla="*/ 655320 h 655320"/>
              <a:gd name="connsiteX4" fmla="*/ 0 w 2392680"/>
              <a:gd name="connsiteY4" fmla="*/ 0 h 655320"/>
              <a:gd name="connsiteX0-1" fmla="*/ 0 w 2392680"/>
              <a:gd name="connsiteY0-2" fmla="*/ 0 h 655320"/>
              <a:gd name="connsiteX1-3" fmla="*/ 2392680 w 2392680"/>
              <a:gd name="connsiteY1-4" fmla="*/ 0 h 655320"/>
              <a:gd name="connsiteX2-5" fmla="*/ 2237697 w 2392680"/>
              <a:gd name="connsiteY2-6" fmla="*/ 655320 h 655320"/>
              <a:gd name="connsiteX3-7" fmla="*/ 0 w 2392680"/>
              <a:gd name="connsiteY3-8" fmla="*/ 655320 h 655320"/>
              <a:gd name="connsiteX4-9" fmla="*/ 0 w 2392680"/>
              <a:gd name="connsiteY4-10" fmla="*/ 0 h 6553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92680" h="655320">
                <a:moveTo>
                  <a:pt x="0" y="0"/>
                </a:moveTo>
                <a:lnTo>
                  <a:pt x="2392680" y="0"/>
                </a:lnTo>
                <a:lnTo>
                  <a:pt x="2237697" y="655320"/>
                </a:lnTo>
                <a:lnTo>
                  <a:pt x="0" y="655320"/>
                </a:lnTo>
                <a:lnTo>
                  <a:pt x="0" y="0"/>
                </a:lnTo>
                <a:close/>
              </a:path>
            </a:pathLst>
          </a:custGeom>
          <a:solidFill>
            <a:srgbClr val="027572">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文本框 7"/>
          <p:cNvSpPr txBox="1"/>
          <p:nvPr/>
        </p:nvSpPr>
        <p:spPr>
          <a:xfrm>
            <a:off x="4942840" y="3513939"/>
            <a:ext cx="5928360" cy="1445260"/>
          </a:xfrm>
          <a:prstGeom prst="rect">
            <a:avLst/>
          </a:prstGeom>
          <a:noFill/>
        </p:spPr>
        <p:txBody>
          <a:bodyPr wrap="square" rtlCol="0">
            <a:spAutoFit/>
          </a:bodyPr>
          <a:lstStyle/>
          <a:p>
            <a:r>
              <a:rPr lang="en-US" altLang="zh-HK" sz="8800" dirty="0" smtClean="0">
                <a:solidFill>
                  <a:schemeClr val="bg1"/>
                </a:solidFill>
                <a:latin typeface="思源黑体 Regular" panose="020B0500000000000000" charset="-122"/>
                <a:ea typeface="思源黑体 Regular" panose="020B0500000000000000" charset="-122"/>
                <a:cs typeface="思源黑体 Regular" panose="020B0500000000000000" charset="-122"/>
              </a:rPr>
              <a:t>PART ONE</a:t>
            </a:r>
            <a:endParaRPr lang="en-US" altLang="zh-HK" sz="8800" dirty="0" smtClean="0">
              <a:solidFill>
                <a:schemeClr val="bg1"/>
              </a:solidFill>
              <a:latin typeface="思源黑体 Regular" panose="020B0500000000000000" charset="-122"/>
              <a:ea typeface="思源黑体 Regular" panose="020B0500000000000000" charset="-122"/>
              <a:cs typeface="思源黑体 Regular" panose="020B0500000000000000" charset="-122"/>
            </a:endParaRPr>
          </a:p>
        </p:txBody>
      </p:sp>
      <p:sp>
        <p:nvSpPr>
          <p:cNvPr id="9" name="文本框 8"/>
          <p:cNvSpPr txBox="1"/>
          <p:nvPr/>
        </p:nvSpPr>
        <p:spPr>
          <a:xfrm>
            <a:off x="4967605" y="4767429"/>
            <a:ext cx="5760720" cy="645160"/>
          </a:xfrm>
          <a:prstGeom prst="rect">
            <a:avLst/>
          </a:prstGeom>
          <a:noFill/>
        </p:spPr>
        <p:txBody>
          <a:bodyPr wrap="square" rtlCol="0">
            <a:spAutoFit/>
          </a:bodyPr>
          <a:lstStyle/>
          <a:p>
            <a:r>
              <a:rPr sz="3600" dirty="0" smtClean="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rPr>
              <a:t>HTTP/0.9</a:t>
            </a:r>
            <a:endParaRPr lang="zh-CN" altLang="en-US" sz="3600" dirty="0" smtClean="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grpSp>
        <p:nvGrpSpPr>
          <p:cNvPr id="29" name="组合 28"/>
          <p:cNvGrpSpPr/>
          <p:nvPr/>
        </p:nvGrpSpPr>
        <p:grpSpPr>
          <a:xfrm flipH="1" flipV="1">
            <a:off x="-332871" y="4909574"/>
            <a:ext cx="2220342" cy="2249379"/>
            <a:chOff x="10195495" y="-228600"/>
            <a:chExt cx="2220342" cy="2249379"/>
          </a:xfrm>
        </p:grpSpPr>
        <p:sp>
          <p:nvSpPr>
            <p:cNvPr id="30" name="椭圆 29"/>
            <p:cNvSpPr/>
            <p:nvPr/>
          </p:nvSpPr>
          <p:spPr>
            <a:xfrm>
              <a:off x="10478295" y="1835041"/>
              <a:ext cx="185738" cy="185738"/>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1" name="椭圆 30"/>
            <p:cNvSpPr/>
            <p:nvPr/>
          </p:nvSpPr>
          <p:spPr>
            <a:xfrm>
              <a:off x="10807125" y="1450056"/>
              <a:ext cx="457200" cy="457200"/>
            </a:xfrm>
            <a:prstGeom prst="ellipse">
              <a:avLst/>
            </a:prstGeom>
            <a:solidFill>
              <a:srgbClr val="02757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2" name="椭圆 31"/>
            <p:cNvSpPr/>
            <p:nvPr/>
          </p:nvSpPr>
          <p:spPr>
            <a:xfrm>
              <a:off x="10195495" y="163524"/>
              <a:ext cx="840230" cy="840230"/>
            </a:xfrm>
            <a:prstGeom prst="ellipse">
              <a:avLst/>
            </a:prstGeom>
            <a:solidFill>
              <a:srgbClr val="02757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3" name="椭圆 32"/>
            <p:cNvSpPr/>
            <p:nvPr/>
          </p:nvSpPr>
          <p:spPr>
            <a:xfrm>
              <a:off x="11072812" y="-228600"/>
              <a:ext cx="1343025" cy="1343025"/>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4" name="椭圆 33"/>
            <p:cNvSpPr/>
            <p:nvPr/>
          </p:nvSpPr>
          <p:spPr>
            <a:xfrm>
              <a:off x="11072812" y="723337"/>
              <a:ext cx="558968" cy="558968"/>
            </a:xfrm>
            <a:prstGeom prst="ellipse">
              <a:avLst/>
            </a:prstGeom>
            <a:solidFill>
              <a:srgbClr val="FFF9E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5" name="椭圆 34"/>
            <p:cNvSpPr/>
            <p:nvPr/>
          </p:nvSpPr>
          <p:spPr>
            <a:xfrm>
              <a:off x="11631780" y="55973"/>
              <a:ext cx="558968" cy="558968"/>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grpSp>
      <p:grpSp>
        <p:nvGrpSpPr>
          <p:cNvPr id="6" name="组合 5"/>
          <p:cNvGrpSpPr/>
          <p:nvPr/>
        </p:nvGrpSpPr>
        <p:grpSpPr>
          <a:xfrm rot="10800000" flipH="1" flipV="1">
            <a:off x="10302109" y="-198366"/>
            <a:ext cx="2220342" cy="2249379"/>
            <a:chOff x="10195495" y="-228600"/>
            <a:chExt cx="2220342" cy="2249379"/>
          </a:xfrm>
        </p:grpSpPr>
        <p:sp>
          <p:nvSpPr>
            <p:cNvPr id="7" name="椭圆 6"/>
            <p:cNvSpPr/>
            <p:nvPr/>
          </p:nvSpPr>
          <p:spPr>
            <a:xfrm>
              <a:off x="10478295" y="1835041"/>
              <a:ext cx="185738" cy="185738"/>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1" name="椭圆 10"/>
            <p:cNvSpPr/>
            <p:nvPr/>
          </p:nvSpPr>
          <p:spPr>
            <a:xfrm>
              <a:off x="10807125" y="1450056"/>
              <a:ext cx="457200" cy="457200"/>
            </a:xfrm>
            <a:prstGeom prst="ellipse">
              <a:avLst/>
            </a:prstGeom>
            <a:solidFill>
              <a:srgbClr val="02757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2" name="椭圆 11"/>
            <p:cNvSpPr/>
            <p:nvPr/>
          </p:nvSpPr>
          <p:spPr>
            <a:xfrm>
              <a:off x="10195495" y="163524"/>
              <a:ext cx="840230" cy="840230"/>
            </a:xfrm>
            <a:prstGeom prst="ellipse">
              <a:avLst/>
            </a:prstGeom>
            <a:solidFill>
              <a:srgbClr val="02757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3" name="椭圆 12"/>
            <p:cNvSpPr/>
            <p:nvPr/>
          </p:nvSpPr>
          <p:spPr>
            <a:xfrm>
              <a:off x="11072812" y="-228600"/>
              <a:ext cx="1343025" cy="1343025"/>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4" name="椭圆 13"/>
            <p:cNvSpPr/>
            <p:nvPr/>
          </p:nvSpPr>
          <p:spPr>
            <a:xfrm>
              <a:off x="11072812" y="723337"/>
              <a:ext cx="558968" cy="558968"/>
            </a:xfrm>
            <a:prstGeom prst="ellipse">
              <a:avLst/>
            </a:prstGeom>
            <a:solidFill>
              <a:srgbClr val="FFF9E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5" name="椭圆 14"/>
            <p:cNvSpPr/>
            <p:nvPr/>
          </p:nvSpPr>
          <p:spPr>
            <a:xfrm>
              <a:off x="11631780" y="55973"/>
              <a:ext cx="558968" cy="558968"/>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grpSp>
      <p:pic>
        <p:nvPicPr>
          <p:cNvPr id="4" name="图片 3" descr="logo2"/>
          <p:cNvPicPr>
            <a:picLocks noChangeAspect="1"/>
          </p:cNvPicPr>
          <p:nvPr/>
        </p:nvPicPr>
        <p:blipFill>
          <a:blip r:embed="rId2"/>
          <a:stretch>
            <a:fillRect/>
          </a:stretch>
        </p:blipFill>
        <p:spPr>
          <a:xfrm>
            <a:off x="0" y="167005"/>
            <a:ext cx="1356995" cy="83947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a"/>
          <p:cNvPicPr>
            <a:picLocks noChangeAspect="1"/>
          </p:cNvPicPr>
          <p:nvPr/>
        </p:nvPicPr>
        <p:blipFill>
          <a:blip r:embed="rId1"/>
          <a:stretch>
            <a:fillRect/>
          </a:stretch>
        </p:blipFill>
        <p:spPr>
          <a:xfrm>
            <a:off x="-15240" y="1078865"/>
            <a:ext cx="12207240" cy="5779135"/>
          </a:xfrm>
          <a:prstGeom prst="rect">
            <a:avLst/>
          </a:prstGeom>
        </p:spPr>
      </p:pic>
      <p:sp>
        <p:nvSpPr>
          <p:cNvPr id="2" name="矩形 3"/>
          <p:cNvSpPr/>
          <p:nvPr/>
        </p:nvSpPr>
        <p:spPr>
          <a:xfrm>
            <a:off x="0" y="259080"/>
            <a:ext cx="2392680" cy="655320"/>
          </a:xfrm>
          <a:custGeom>
            <a:avLst/>
            <a:gdLst>
              <a:gd name="connsiteX0" fmla="*/ 0 w 2392680"/>
              <a:gd name="connsiteY0" fmla="*/ 0 h 655320"/>
              <a:gd name="connsiteX1" fmla="*/ 2392680 w 2392680"/>
              <a:gd name="connsiteY1" fmla="*/ 0 h 655320"/>
              <a:gd name="connsiteX2" fmla="*/ 2392680 w 2392680"/>
              <a:gd name="connsiteY2" fmla="*/ 655320 h 655320"/>
              <a:gd name="connsiteX3" fmla="*/ 0 w 2392680"/>
              <a:gd name="connsiteY3" fmla="*/ 655320 h 655320"/>
              <a:gd name="connsiteX4" fmla="*/ 0 w 2392680"/>
              <a:gd name="connsiteY4" fmla="*/ 0 h 655320"/>
              <a:gd name="connsiteX0-1" fmla="*/ 0 w 2392680"/>
              <a:gd name="connsiteY0-2" fmla="*/ 0 h 655320"/>
              <a:gd name="connsiteX1-3" fmla="*/ 2392680 w 2392680"/>
              <a:gd name="connsiteY1-4" fmla="*/ 0 h 655320"/>
              <a:gd name="connsiteX2-5" fmla="*/ 2237697 w 2392680"/>
              <a:gd name="connsiteY2-6" fmla="*/ 655320 h 655320"/>
              <a:gd name="connsiteX3-7" fmla="*/ 0 w 2392680"/>
              <a:gd name="connsiteY3-8" fmla="*/ 655320 h 655320"/>
              <a:gd name="connsiteX4-9" fmla="*/ 0 w 2392680"/>
              <a:gd name="connsiteY4-10" fmla="*/ 0 h 6553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92680" h="655320">
                <a:moveTo>
                  <a:pt x="0" y="0"/>
                </a:moveTo>
                <a:lnTo>
                  <a:pt x="2392680" y="0"/>
                </a:lnTo>
                <a:lnTo>
                  <a:pt x="2237697" y="655320"/>
                </a:lnTo>
                <a:lnTo>
                  <a:pt x="0" y="655320"/>
                </a:lnTo>
                <a:lnTo>
                  <a:pt x="0" y="0"/>
                </a:lnTo>
                <a:close/>
              </a:path>
            </a:pathLst>
          </a:custGeom>
          <a:solidFill>
            <a:srgbClr val="027572">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文本框 7"/>
          <p:cNvSpPr txBox="1"/>
          <p:nvPr/>
        </p:nvSpPr>
        <p:spPr>
          <a:xfrm>
            <a:off x="4942840" y="3514090"/>
            <a:ext cx="7248525" cy="1445260"/>
          </a:xfrm>
          <a:prstGeom prst="rect">
            <a:avLst/>
          </a:prstGeom>
          <a:noFill/>
        </p:spPr>
        <p:txBody>
          <a:bodyPr wrap="square" rtlCol="0">
            <a:spAutoFit/>
          </a:bodyPr>
          <a:lstStyle/>
          <a:p>
            <a:r>
              <a:rPr lang="en-US" altLang="zh-HK" sz="8800" dirty="0" smtClean="0">
                <a:solidFill>
                  <a:schemeClr val="bg1"/>
                </a:solidFill>
                <a:latin typeface="思源黑体 Regular" panose="020B0500000000000000" charset="-122"/>
                <a:ea typeface="思源黑体 Regular" panose="020B0500000000000000" charset="-122"/>
                <a:cs typeface="思源黑体 Regular" panose="020B0500000000000000" charset="-122"/>
              </a:rPr>
              <a:t>PART FOUR</a:t>
            </a:r>
            <a:endParaRPr lang="en-US" altLang="zh-HK" sz="8800" dirty="0" smtClean="0">
              <a:solidFill>
                <a:schemeClr val="bg1"/>
              </a:solidFill>
              <a:latin typeface="思源黑体 Regular" panose="020B0500000000000000" charset="-122"/>
              <a:ea typeface="思源黑体 Regular" panose="020B0500000000000000" charset="-122"/>
              <a:cs typeface="思源黑体 Regular" panose="020B0500000000000000" charset="-122"/>
            </a:endParaRPr>
          </a:p>
        </p:txBody>
      </p:sp>
      <p:sp>
        <p:nvSpPr>
          <p:cNvPr id="9" name="文本框 8"/>
          <p:cNvSpPr txBox="1"/>
          <p:nvPr/>
        </p:nvSpPr>
        <p:spPr>
          <a:xfrm>
            <a:off x="4967605" y="4767429"/>
            <a:ext cx="5760720" cy="645160"/>
          </a:xfrm>
          <a:prstGeom prst="rect">
            <a:avLst/>
          </a:prstGeom>
          <a:noFill/>
        </p:spPr>
        <p:txBody>
          <a:bodyPr wrap="square" rtlCol="0">
            <a:spAutoFit/>
          </a:bodyPr>
          <a:lstStyle/>
          <a:p>
            <a:r>
              <a:rPr sz="3600" dirty="0" smtClean="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rPr>
              <a:t>HTTP/</a:t>
            </a:r>
            <a:r>
              <a:rPr lang="en-US" sz="3600" dirty="0" smtClean="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rPr>
              <a:t>3</a:t>
            </a:r>
            <a:endParaRPr lang="en-US" sz="3600" dirty="0" smtClean="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grpSp>
        <p:nvGrpSpPr>
          <p:cNvPr id="29" name="组合 28"/>
          <p:cNvGrpSpPr/>
          <p:nvPr/>
        </p:nvGrpSpPr>
        <p:grpSpPr>
          <a:xfrm flipH="1" flipV="1">
            <a:off x="-332871" y="4909574"/>
            <a:ext cx="2220342" cy="2249379"/>
            <a:chOff x="10195495" y="-228600"/>
            <a:chExt cx="2220342" cy="2249379"/>
          </a:xfrm>
        </p:grpSpPr>
        <p:sp>
          <p:nvSpPr>
            <p:cNvPr id="30" name="椭圆 29"/>
            <p:cNvSpPr/>
            <p:nvPr/>
          </p:nvSpPr>
          <p:spPr>
            <a:xfrm>
              <a:off x="10478295" y="1835041"/>
              <a:ext cx="185738" cy="185738"/>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1" name="椭圆 30"/>
            <p:cNvSpPr/>
            <p:nvPr/>
          </p:nvSpPr>
          <p:spPr>
            <a:xfrm>
              <a:off x="10807125" y="1450056"/>
              <a:ext cx="457200" cy="457200"/>
            </a:xfrm>
            <a:prstGeom prst="ellipse">
              <a:avLst/>
            </a:prstGeom>
            <a:solidFill>
              <a:srgbClr val="02757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2" name="椭圆 31"/>
            <p:cNvSpPr/>
            <p:nvPr/>
          </p:nvSpPr>
          <p:spPr>
            <a:xfrm>
              <a:off x="10195495" y="163524"/>
              <a:ext cx="840230" cy="840230"/>
            </a:xfrm>
            <a:prstGeom prst="ellipse">
              <a:avLst/>
            </a:prstGeom>
            <a:solidFill>
              <a:srgbClr val="02757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3" name="椭圆 32"/>
            <p:cNvSpPr/>
            <p:nvPr/>
          </p:nvSpPr>
          <p:spPr>
            <a:xfrm>
              <a:off x="11072812" y="-228600"/>
              <a:ext cx="1343025" cy="1343025"/>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4" name="椭圆 33"/>
            <p:cNvSpPr/>
            <p:nvPr/>
          </p:nvSpPr>
          <p:spPr>
            <a:xfrm>
              <a:off x="11072812" y="723337"/>
              <a:ext cx="558968" cy="558968"/>
            </a:xfrm>
            <a:prstGeom prst="ellipse">
              <a:avLst/>
            </a:prstGeom>
            <a:solidFill>
              <a:srgbClr val="FFF9E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5" name="椭圆 34"/>
            <p:cNvSpPr/>
            <p:nvPr/>
          </p:nvSpPr>
          <p:spPr>
            <a:xfrm>
              <a:off x="11631780" y="55973"/>
              <a:ext cx="558968" cy="558968"/>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grpSp>
      <p:grpSp>
        <p:nvGrpSpPr>
          <p:cNvPr id="6" name="组合 5"/>
          <p:cNvGrpSpPr/>
          <p:nvPr/>
        </p:nvGrpSpPr>
        <p:grpSpPr>
          <a:xfrm rot="10800000" flipH="1" flipV="1">
            <a:off x="10302109" y="-198366"/>
            <a:ext cx="2220342" cy="2249379"/>
            <a:chOff x="10195495" y="-228600"/>
            <a:chExt cx="2220342" cy="2249379"/>
          </a:xfrm>
        </p:grpSpPr>
        <p:sp>
          <p:nvSpPr>
            <p:cNvPr id="7" name="椭圆 6"/>
            <p:cNvSpPr/>
            <p:nvPr/>
          </p:nvSpPr>
          <p:spPr>
            <a:xfrm>
              <a:off x="10478295" y="1835041"/>
              <a:ext cx="185738" cy="185738"/>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1" name="椭圆 10"/>
            <p:cNvSpPr/>
            <p:nvPr/>
          </p:nvSpPr>
          <p:spPr>
            <a:xfrm>
              <a:off x="10807125" y="1450056"/>
              <a:ext cx="457200" cy="457200"/>
            </a:xfrm>
            <a:prstGeom prst="ellipse">
              <a:avLst/>
            </a:prstGeom>
            <a:solidFill>
              <a:srgbClr val="02757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2" name="椭圆 11"/>
            <p:cNvSpPr/>
            <p:nvPr/>
          </p:nvSpPr>
          <p:spPr>
            <a:xfrm>
              <a:off x="10195495" y="163524"/>
              <a:ext cx="840230" cy="840230"/>
            </a:xfrm>
            <a:prstGeom prst="ellipse">
              <a:avLst/>
            </a:prstGeom>
            <a:solidFill>
              <a:srgbClr val="02757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3" name="椭圆 12"/>
            <p:cNvSpPr/>
            <p:nvPr/>
          </p:nvSpPr>
          <p:spPr>
            <a:xfrm>
              <a:off x="11072812" y="-228600"/>
              <a:ext cx="1343025" cy="1343025"/>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4" name="椭圆 13"/>
            <p:cNvSpPr/>
            <p:nvPr/>
          </p:nvSpPr>
          <p:spPr>
            <a:xfrm>
              <a:off x="11072812" y="723337"/>
              <a:ext cx="558968" cy="558968"/>
            </a:xfrm>
            <a:prstGeom prst="ellipse">
              <a:avLst/>
            </a:prstGeom>
            <a:solidFill>
              <a:srgbClr val="FFF9E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5" name="椭圆 14"/>
            <p:cNvSpPr/>
            <p:nvPr/>
          </p:nvSpPr>
          <p:spPr>
            <a:xfrm>
              <a:off x="11631780" y="55973"/>
              <a:ext cx="558968" cy="558968"/>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grpSp>
      <p:pic>
        <p:nvPicPr>
          <p:cNvPr id="4" name="图片 3" descr="logo2"/>
          <p:cNvPicPr>
            <a:picLocks noChangeAspect="1"/>
          </p:cNvPicPr>
          <p:nvPr/>
        </p:nvPicPr>
        <p:blipFill>
          <a:blip r:embed="rId2"/>
          <a:stretch>
            <a:fillRect/>
          </a:stretch>
        </p:blipFill>
        <p:spPr>
          <a:xfrm>
            <a:off x="0" y="167005"/>
            <a:ext cx="1356995" cy="839470"/>
          </a:xfrm>
          <a:prstGeom prst="rect">
            <a:avLst/>
          </a:prstGeom>
        </p:spPr>
      </p:pic>
      <p:sp>
        <p:nvSpPr>
          <p:cNvPr id="3" name="文本框 2"/>
          <p:cNvSpPr txBox="1"/>
          <p:nvPr/>
        </p:nvSpPr>
        <p:spPr>
          <a:xfrm>
            <a:off x="5043805" y="5648325"/>
            <a:ext cx="5243830" cy="398780"/>
          </a:xfrm>
          <a:prstGeom prst="rect">
            <a:avLst/>
          </a:prstGeom>
          <a:noFill/>
        </p:spPr>
        <p:txBody>
          <a:bodyPr wrap="none" rtlCol="0">
            <a:spAutoFit/>
          </a:bodyPr>
          <a:p>
            <a:pPr algn="l"/>
            <a:r>
              <a:rPr lang="zh-CN" altLang="en-US" sz="2000">
                <a:solidFill>
                  <a:schemeClr val="bg1"/>
                </a:solidFill>
              </a:rPr>
              <a:t>这 HTTP/2 还没捂热， HTTP/3 怎么就来了？</a:t>
            </a:r>
            <a:endParaRPr lang="zh-CN" altLang="en-US" sz="2000">
              <a:solidFill>
                <a:schemeClr val="bg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1550" y="193040"/>
            <a:ext cx="6409690"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HTTP/2</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的痛点</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4" name="文本框 3"/>
          <p:cNvSpPr txBox="1"/>
          <p:nvPr/>
        </p:nvSpPr>
        <p:spPr>
          <a:xfrm>
            <a:off x="971550" y="854710"/>
            <a:ext cx="10986135" cy="5666105"/>
          </a:xfrm>
          <a:prstGeom prst="rect">
            <a:avLst/>
          </a:prstGeom>
          <a:noFill/>
        </p:spPr>
        <p:txBody>
          <a:bodyPr wrap="square" rtlCol="0" anchor="t">
            <a:spAutoFit/>
          </a:bodyPr>
          <a:p>
            <a:pPr algn="l" fontAlgn="auto">
              <a:lnSpc>
                <a:spcPct val="126000"/>
              </a:lnSpc>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这次又是 Google，它自己突破自己，主要也是源自于痛点，这次的痛点来自于 HTTP 依赖的 TCP。</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marL="285750" indent="-285750" algn="l" fontAlgn="auto">
              <a:lnSpc>
                <a:spcPct val="126000"/>
              </a:lnSpc>
              <a:buFont typeface="Arial" panose="020B0604020202090204" pitchFamily="34" charset="0"/>
              <a:buChar char="•"/>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TCP 是面向可靠的、有序的传输协议，因此会有失败重传和按序机制，而 HTTP/2 是所有流共享一个 TCP 连接，所以会有 TCP 层面的队头阻塞，当发生重传时会影响多个请求响应。</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marL="285750" indent="-285750" algn="l" fontAlgn="auto">
              <a:lnSpc>
                <a:spcPct val="126000"/>
              </a:lnSpc>
              <a:buFont typeface="Arial" panose="020B0604020202090204" pitchFamily="34" charset="0"/>
              <a:buChar char="•"/>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并且 TCP 是基于四元组（源IP，源端口，目标IP，目标端口）来确定连接的，而在移动网络的情况下 IP 地址会频繁的换，这会导致反复的建连。</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marL="285750" indent="-285750" algn="l" fontAlgn="auto">
              <a:lnSpc>
                <a:spcPct val="126000"/>
              </a:lnSpc>
              <a:buFont typeface="Arial" panose="020B0604020202090204" pitchFamily="34" charset="0"/>
              <a:buChar char="•"/>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还有 TCP 与 TLS 的叠加握手，增加了延时。</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问题就出在 TCP 身上，所以 Google 就把目光瞄向了 UDP。</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UDP 我们知道是无连接的，不管什么顺序，也不管你什么丢包。</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简单的说就是 TCP 太无私了，或者说太保守了，现在需要一种更激进的做法。</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那怎么搞? TCP 改不动我就换！然后把 TCP 可靠、有序的功能提到应用层来实现，因此 Google 就研究出了 QUIC 协议。</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1550" y="193040"/>
            <a:ext cx="364426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HTTP/3</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简介</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 name="矩形 1"/>
          <p:cNvSpPr/>
          <p:nvPr/>
        </p:nvSpPr>
        <p:spPr>
          <a:xfrm>
            <a:off x="1103630" y="2176780"/>
            <a:ext cx="9877425" cy="3032125"/>
          </a:xfrm>
          <a:prstGeom prst="rect">
            <a:avLst/>
          </a:prstGeom>
          <a:solidFill>
            <a:srgbClr val="02757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1600" dirty="0">
              <a:solidFill>
                <a:schemeClr val="bg1"/>
              </a:solidFill>
              <a:latin typeface="黑体" panose="02010609060101010101" pitchFamily="49" charset="-122"/>
              <a:ea typeface="黑体" panose="02010609060101010101" pitchFamily="49" charset="-122"/>
              <a:sym typeface="+mn-ea"/>
            </a:endParaRPr>
          </a:p>
        </p:txBody>
      </p:sp>
      <p:sp>
        <p:nvSpPr>
          <p:cNvPr id="14" name="文本框 13"/>
          <p:cNvSpPr txBox="1"/>
          <p:nvPr/>
        </p:nvSpPr>
        <p:spPr>
          <a:xfrm>
            <a:off x="2492375" y="2400935"/>
            <a:ext cx="7206615" cy="2584450"/>
          </a:xfrm>
          <a:prstGeom prst="rect">
            <a:avLst/>
          </a:prstGeom>
          <a:noFill/>
        </p:spPr>
        <p:txBody>
          <a:bodyPr wrap="square" rtlCol="0" anchor="t">
            <a:spAutoFit/>
          </a:bodyPr>
          <a:p>
            <a:pPr>
              <a:lnSpc>
                <a:spcPct val="150000"/>
              </a:lnSpc>
            </a:pP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Google 研究出的 QUIC 协议基于 UDP 实现，是 HTTP/3 中的底层支撑协议，该协议基于 UDP，又取了 TCP 中的精华，实现了即快又可靠的协议。</a:t>
            </a:r>
            <a:endPar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nSpc>
                <a:spcPct val="150000"/>
              </a:lnSpc>
            </a:pPr>
            <a:endPar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nSpc>
                <a:spcPct val="150000"/>
              </a:lnSpc>
            </a:pP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在 2018 年，互联网标准化组织 IETF 提议将 HTTP over QUIC 更名为 HTTP/3 并获得批准。</a:t>
            </a:r>
            <a:endPar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架构图</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pic>
        <p:nvPicPr>
          <p:cNvPr id="2" name="图片 1"/>
          <p:cNvPicPr>
            <a:picLocks noChangeAspect="1"/>
          </p:cNvPicPr>
          <p:nvPr/>
        </p:nvPicPr>
        <p:blipFill>
          <a:blip r:embed="rId1"/>
          <a:stretch>
            <a:fillRect/>
          </a:stretch>
        </p:blipFill>
        <p:spPr>
          <a:xfrm>
            <a:off x="838835" y="1463040"/>
            <a:ext cx="10514330" cy="459422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QUIC</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特性</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6" name="文本框 15"/>
          <p:cNvSpPr txBox="1"/>
          <p:nvPr/>
        </p:nvSpPr>
        <p:spPr>
          <a:xfrm>
            <a:off x="1401445" y="1477010"/>
            <a:ext cx="9986010" cy="1060450"/>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实现了类似TCP的流量控制、传输可靠性的功能。</a:t>
            </a:r>
            <a:endPar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虽然UDP不提供可靠性的传输，但QUIC在UDP的基础之上增加了一层来保证数据可靠性传输。它提供了数据包重传、拥塞控制以及其他一些TCP中存在的特性。</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nvSpPr>
        <p:spPr>
          <a:xfrm>
            <a:off x="1103630" y="163258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1401445" y="3741420"/>
            <a:ext cx="9986010" cy="2030095"/>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实现了快速握手功能。</a:t>
            </a:r>
            <a:endPar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由于QUIC是基于UDP的，所以QUIC可以实现使用0-RTT或者1-RTT来建立连接，这意味着QUIC可以用最快的速度来发送和接收数据，这样可以大大提升首次打开页面的速度。0RTT 建连可以说是 QUIC 相比 HTTP2 最大的性能优势。</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上面提到过关于四元组的情况，所以在移动互联网时代这握手的消耗就更加放大了，于是 QUIC 引入了 Connection ID 来标识一个链接，所以切换网络之后可以复用这个连接，达到 0 RTT 就能开始传输。</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3" name="矩形 2"/>
          <p:cNvSpPr/>
          <p:nvPr/>
        </p:nvSpPr>
        <p:spPr>
          <a:xfrm>
            <a:off x="1103630" y="389699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08635" y="1011555"/>
            <a:ext cx="11193145" cy="5497195"/>
          </a:xfrm>
          <a:prstGeom prst="rect">
            <a:avLst/>
          </a:prstGeom>
          <a:noFill/>
          <a:ln w="73025">
            <a:solidFill>
              <a:srgbClr val="027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1550" y="193040"/>
            <a:ext cx="8761095" cy="583565"/>
          </a:xfrm>
          <a:prstGeom prst="rect">
            <a:avLst/>
          </a:prstGeom>
          <a:noFill/>
        </p:spPr>
        <p:txBody>
          <a:bodyPr wrap="square" rtlCol="0">
            <a:spAutoFit/>
          </a:bodyPr>
          <a:lstStyle/>
          <a:p>
            <a:pPr algn="l"/>
            <a:r>
              <a:rPr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QUIC</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特性</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6" name="文本框 15"/>
          <p:cNvSpPr txBox="1"/>
          <p:nvPr/>
        </p:nvSpPr>
        <p:spPr>
          <a:xfrm>
            <a:off x="1401445" y="1477010"/>
            <a:ext cx="9986010" cy="737235"/>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集成了TLS加密功能。</a:t>
            </a:r>
            <a:endPar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目前QUIC使用的是TLS1.3，相较于早期版本TLS1.3有更多的优点，其中最重要的一点是减少了握手所花费的RTT个数。</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3" name="矩形 22"/>
          <p:cNvSpPr/>
          <p:nvPr/>
        </p:nvSpPr>
        <p:spPr>
          <a:xfrm>
            <a:off x="1103630" y="163258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1401445" y="3741420"/>
            <a:ext cx="9986010" cy="1060450"/>
          </a:xfrm>
          <a:prstGeom prst="rect">
            <a:avLst/>
          </a:prstGeom>
          <a:noFill/>
        </p:spPr>
        <p:txBody>
          <a:bodyPr wrap="square" rtlCol="0" anchor="t">
            <a:spAutoFit/>
          </a:bodyPr>
          <a:p>
            <a:pPr algn="l">
              <a:lnSpc>
                <a:spcPct val="150000"/>
              </a:lnSpc>
            </a:pPr>
            <a:r>
              <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多路复用，彻底解决TCP中队头阻塞的问题。</a:t>
            </a:r>
            <a:endParaRPr kumimoji="1" lang="zh-CN" altLang="en-US" sz="1400" b="1"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a:lnSpc>
                <a:spcPct val="150000"/>
              </a:lnSpc>
            </a:pPr>
            <a:r>
              <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和TCP不同，QUIC实现了在同一物理连接上可以有多个独立的逻辑数据流，实现了数据流的单独传输，就解决了TCP中队头阻塞的问题。</a:t>
            </a:r>
            <a:endParaRPr kumimoji="1" lang="zh-CN" altLang="en-US" sz="14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3" name="矩形 2"/>
          <p:cNvSpPr/>
          <p:nvPr/>
        </p:nvSpPr>
        <p:spPr>
          <a:xfrm>
            <a:off x="1103630" y="3896995"/>
            <a:ext cx="318135" cy="281940"/>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1550" y="193040"/>
            <a:ext cx="364426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HTTP/3</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总结</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 name="矩形 1"/>
          <p:cNvSpPr/>
          <p:nvPr/>
        </p:nvSpPr>
        <p:spPr>
          <a:xfrm>
            <a:off x="1103630" y="2176780"/>
            <a:ext cx="9877425" cy="3032125"/>
          </a:xfrm>
          <a:prstGeom prst="rect">
            <a:avLst/>
          </a:prstGeom>
          <a:solidFill>
            <a:srgbClr val="02757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1600" dirty="0">
              <a:solidFill>
                <a:schemeClr val="bg1"/>
              </a:solidFill>
              <a:latin typeface="黑体" panose="02010609060101010101" pitchFamily="49" charset="-122"/>
              <a:ea typeface="黑体" panose="02010609060101010101" pitchFamily="49" charset="-122"/>
              <a:sym typeface="+mn-ea"/>
            </a:endParaRPr>
          </a:p>
        </p:txBody>
      </p:sp>
      <p:sp>
        <p:nvSpPr>
          <p:cNvPr id="14" name="文本框 13"/>
          <p:cNvSpPr txBox="1"/>
          <p:nvPr/>
        </p:nvSpPr>
        <p:spPr>
          <a:xfrm>
            <a:off x="2492375" y="2400935"/>
            <a:ext cx="7206615" cy="1753235"/>
          </a:xfrm>
          <a:prstGeom prst="rect">
            <a:avLst/>
          </a:prstGeom>
          <a:noFill/>
        </p:spPr>
        <p:txBody>
          <a:bodyPr wrap="square" rtlCol="0" anchor="t">
            <a:spAutoFit/>
          </a:bodyPr>
          <a:p>
            <a:pPr>
              <a:lnSpc>
                <a:spcPct val="150000"/>
              </a:lnSpc>
            </a:pP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基于</a:t>
            </a:r>
            <a:r>
              <a:rPr lang="en-US" altLang="zh-CN"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UDP</a:t>
            </a: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的</a:t>
            </a: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HTTP3</a:t>
            </a: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代表着更快的连接，它的多路复用解决了</a:t>
            </a:r>
            <a:r>
              <a:rPr lang="en-US" altLang="zh-CN"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TCP</a:t>
            </a: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队头阻塞问题，它代表着充满魅力的未来，它的 HTTP 基础潜能被谷歌的那些极客充分挖掘，截至2021年6月，HTTP/3仍然是草案状态。期待HTTP/3 正式推出的那一天。</a:t>
            </a:r>
            <a:endPar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27572"/>
        </a:solidFill>
        <a:effectLst/>
      </p:bgPr>
    </p:bg>
    <p:spTree>
      <p:nvGrpSpPr>
        <p:cNvPr id="1" name=""/>
        <p:cNvGrpSpPr/>
        <p:nvPr/>
      </p:nvGrpSpPr>
      <p:grpSpPr>
        <a:xfrm>
          <a:off x="0" y="0"/>
          <a:ext cx="0" cy="0"/>
          <a:chOff x="0" y="0"/>
          <a:chExt cx="0" cy="0"/>
        </a:xfrm>
      </p:grpSpPr>
      <p:sp>
        <p:nvSpPr>
          <p:cNvPr id="3" name="等腰三角形 2"/>
          <p:cNvSpPr/>
          <p:nvPr/>
        </p:nvSpPr>
        <p:spPr>
          <a:xfrm rot="5400000">
            <a:off x="74000" y="3349013"/>
            <a:ext cx="1460136" cy="1646238"/>
          </a:xfrm>
          <a:prstGeom prs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矩形 4"/>
          <p:cNvSpPr/>
          <p:nvPr/>
        </p:nvSpPr>
        <p:spPr>
          <a:xfrm>
            <a:off x="1627188" y="742950"/>
            <a:ext cx="10583862" cy="6115050"/>
          </a:xfrm>
          <a:custGeom>
            <a:avLst/>
            <a:gdLst>
              <a:gd name="connsiteX0" fmla="*/ 0 w 7859712"/>
              <a:gd name="connsiteY0" fmla="*/ 0 h 5067300"/>
              <a:gd name="connsiteX1" fmla="*/ 7859712 w 7859712"/>
              <a:gd name="connsiteY1" fmla="*/ 0 h 5067300"/>
              <a:gd name="connsiteX2" fmla="*/ 7859712 w 7859712"/>
              <a:gd name="connsiteY2" fmla="*/ 5067300 h 5067300"/>
              <a:gd name="connsiteX3" fmla="*/ 0 w 7859712"/>
              <a:gd name="connsiteY3" fmla="*/ 5067300 h 5067300"/>
              <a:gd name="connsiteX4" fmla="*/ 0 w 7859712"/>
              <a:gd name="connsiteY4" fmla="*/ 0 h 5067300"/>
              <a:gd name="connsiteX0-1" fmla="*/ 0 w 10564812"/>
              <a:gd name="connsiteY0-2" fmla="*/ 2381250 h 5067300"/>
              <a:gd name="connsiteX1-3" fmla="*/ 10564812 w 10564812"/>
              <a:gd name="connsiteY1-4" fmla="*/ 0 h 5067300"/>
              <a:gd name="connsiteX2-5" fmla="*/ 10564812 w 10564812"/>
              <a:gd name="connsiteY2-6" fmla="*/ 5067300 h 5067300"/>
              <a:gd name="connsiteX3-7" fmla="*/ 2705100 w 10564812"/>
              <a:gd name="connsiteY3-8" fmla="*/ 5067300 h 5067300"/>
              <a:gd name="connsiteX4-9" fmla="*/ 0 w 10564812"/>
              <a:gd name="connsiteY4-10" fmla="*/ 2381250 h 5067300"/>
              <a:gd name="connsiteX0-11" fmla="*/ 0 w 10564812"/>
              <a:gd name="connsiteY0-12" fmla="*/ 2381250 h 5067300"/>
              <a:gd name="connsiteX1-13" fmla="*/ 10564812 w 10564812"/>
              <a:gd name="connsiteY1-14" fmla="*/ 0 h 5067300"/>
              <a:gd name="connsiteX2-15" fmla="*/ 10564812 w 10564812"/>
              <a:gd name="connsiteY2-16" fmla="*/ 5067300 h 5067300"/>
              <a:gd name="connsiteX3-17" fmla="*/ 5886450 w 10564812"/>
              <a:gd name="connsiteY3-18" fmla="*/ 5067300 h 5067300"/>
              <a:gd name="connsiteX4-19" fmla="*/ 0 w 10564812"/>
              <a:gd name="connsiteY4-20" fmla="*/ 2381250 h 5067300"/>
              <a:gd name="connsiteX0-21" fmla="*/ 0 w 10583862"/>
              <a:gd name="connsiteY0-22" fmla="*/ 3429000 h 6115050"/>
              <a:gd name="connsiteX1-23" fmla="*/ 10583862 w 10583862"/>
              <a:gd name="connsiteY1-24" fmla="*/ 0 h 6115050"/>
              <a:gd name="connsiteX2-25" fmla="*/ 10564812 w 10583862"/>
              <a:gd name="connsiteY2-26" fmla="*/ 6115050 h 6115050"/>
              <a:gd name="connsiteX3-27" fmla="*/ 5886450 w 10583862"/>
              <a:gd name="connsiteY3-28" fmla="*/ 6115050 h 6115050"/>
              <a:gd name="connsiteX4-29" fmla="*/ 0 w 10583862"/>
              <a:gd name="connsiteY4-30" fmla="*/ 3429000 h 6115050"/>
              <a:gd name="connsiteX0-31" fmla="*/ 0 w 10583862"/>
              <a:gd name="connsiteY0-32" fmla="*/ 3429000 h 6115050"/>
              <a:gd name="connsiteX1-33" fmla="*/ 10583862 w 10583862"/>
              <a:gd name="connsiteY1-34" fmla="*/ 0 h 6115050"/>
              <a:gd name="connsiteX2-35" fmla="*/ 10564812 w 10583862"/>
              <a:gd name="connsiteY2-36" fmla="*/ 6115050 h 6115050"/>
              <a:gd name="connsiteX3-37" fmla="*/ 5391150 w 10583862"/>
              <a:gd name="connsiteY3-38" fmla="*/ 6115050 h 6115050"/>
              <a:gd name="connsiteX4-39" fmla="*/ 0 w 10583862"/>
              <a:gd name="connsiteY4-40" fmla="*/ 3429000 h 61150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583862" h="6115050">
                <a:moveTo>
                  <a:pt x="0" y="3429000"/>
                </a:moveTo>
                <a:lnTo>
                  <a:pt x="10583862" y="0"/>
                </a:lnTo>
                <a:lnTo>
                  <a:pt x="10564812" y="6115050"/>
                </a:lnTo>
                <a:lnTo>
                  <a:pt x="5391150" y="6115050"/>
                </a:lnTo>
                <a:lnTo>
                  <a:pt x="0" y="342900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 name="直接连接符 7"/>
          <p:cNvCxnSpPr>
            <a:stCxn id="3" idx="0"/>
          </p:cNvCxnSpPr>
          <p:nvPr/>
        </p:nvCxnSpPr>
        <p:spPr>
          <a:xfrm flipV="1">
            <a:off x="1627187" y="23202"/>
            <a:ext cx="3078163" cy="414893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3" idx="0"/>
          </p:cNvCxnSpPr>
          <p:nvPr/>
        </p:nvCxnSpPr>
        <p:spPr>
          <a:xfrm flipH="1" flipV="1">
            <a:off x="33011" y="2097667"/>
            <a:ext cx="1594176" cy="2074465"/>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837839" y="4089034"/>
            <a:ext cx="5048250" cy="2122805"/>
          </a:xfrm>
          <a:prstGeom prst="rect">
            <a:avLst/>
          </a:prstGeom>
          <a:noFill/>
        </p:spPr>
        <p:txBody>
          <a:bodyPr wrap="square" rtlCol="0">
            <a:spAutoFit/>
          </a:bodyPr>
          <a:lstStyle/>
          <a:p>
            <a:r>
              <a:rPr lang="en-US" altLang="zh-HK" sz="6600" dirty="0" smtClean="0">
                <a:solidFill>
                  <a:schemeClr val="bg1"/>
                </a:solidFill>
                <a:latin typeface="思源黑体 Regular" panose="020B0500000000000000" charset="-122"/>
                <a:ea typeface="思源黑体 Regular" panose="020B0500000000000000" charset="-122"/>
                <a:cs typeface="思源黑体 Regular" panose="020B0500000000000000" charset="-122"/>
              </a:rPr>
              <a:t>THANKS</a:t>
            </a:r>
            <a:endParaRPr lang="en-US" altLang="zh-HK" sz="6600" dirty="0" smtClean="0">
              <a:solidFill>
                <a:schemeClr val="bg1"/>
              </a:solidFill>
              <a:latin typeface="思源黑体 Regular" panose="020B0500000000000000" charset="-122"/>
              <a:ea typeface="思源黑体 Regular" panose="020B0500000000000000" charset="-122"/>
              <a:cs typeface="思源黑体 Regular" panose="020B0500000000000000" charset="-122"/>
            </a:endParaRPr>
          </a:p>
          <a:p>
            <a:r>
              <a:rPr lang="zh-CN" altLang="en-US" sz="6600" dirty="0" smtClean="0">
                <a:solidFill>
                  <a:schemeClr val="bg1"/>
                </a:solidFill>
                <a:latin typeface="思源黑体 Regular" panose="020B0500000000000000" charset="-122"/>
                <a:ea typeface="思源黑体 Regular" panose="020B0500000000000000" charset="-122"/>
                <a:cs typeface="思源黑体 Regular" panose="020B0500000000000000" charset="-122"/>
              </a:rPr>
              <a:t>谢谢聆听</a:t>
            </a:r>
            <a:endParaRPr lang="zh-HK" altLang="en-US" sz="6600" dirty="0">
              <a:solidFill>
                <a:schemeClr val="bg1"/>
              </a:solidFill>
              <a:latin typeface="思源黑体 Regular" panose="020B0500000000000000" charset="-122"/>
              <a:ea typeface="思源黑体 Regular" panose="020B0500000000000000" charset="-122"/>
              <a:cs typeface="思源黑体 Regular" panose="020B0500000000000000" charset="-122"/>
            </a:endParaRPr>
          </a:p>
        </p:txBody>
      </p:sp>
      <p:sp>
        <p:nvSpPr>
          <p:cNvPr id="22" name="矩形 3"/>
          <p:cNvSpPr/>
          <p:nvPr/>
        </p:nvSpPr>
        <p:spPr>
          <a:xfrm>
            <a:off x="0" y="259080"/>
            <a:ext cx="2392680" cy="655320"/>
          </a:xfrm>
          <a:custGeom>
            <a:avLst/>
            <a:gdLst>
              <a:gd name="connsiteX0" fmla="*/ 0 w 2392680"/>
              <a:gd name="connsiteY0" fmla="*/ 0 h 655320"/>
              <a:gd name="connsiteX1" fmla="*/ 2392680 w 2392680"/>
              <a:gd name="connsiteY1" fmla="*/ 0 h 655320"/>
              <a:gd name="connsiteX2" fmla="*/ 2392680 w 2392680"/>
              <a:gd name="connsiteY2" fmla="*/ 655320 h 655320"/>
              <a:gd name="connsiteX3" fmla="*/ 0 w 2392680"/>
              <a:gd name="connsiteY3" fmla="*/ 655320 h 655320"/>
              <a:gd name="connsiteX4" fmla="*/ 0 w 2392680"/>
              <a:gd name="connsiteY4" fmla="*/ 0 h 655320"/>
              <a:gd name="connsiteX0-1" fmla="*/ 0 w 2392680"/>
              <a:gd name="connsiteY0-2" fmla="*/ 0 h 655320"/>
              <a:gd name="connsiteX1-3" fmla="*/ 2392680 w 2392680"/>
              <a:gd name="connsiteY1-4" fmla="*/ 0 h 655320"/>
              <a:gd name="connsiteX2-5" fmla="*/ 2237697 w 2392680"/>
              <a:gd name="connsiteY2-6" fmla="*/ 655320 h 655320"/>
              <a:gd name="connsiteX3-7" fmla="*/ 0 w 2392680"/>
              <a:gd name="connsiteY3-8" fmla="*/ 655320 h 655320"/>
              <a:gd name="connsiteX4-9" fmla="*/ 0 w 2392680"/>
              <a:gd name="connsiteY4-10" fmla="*/ 0 h 6553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92680" h="655320">
                <a:moveTo>
                  <a:pt x="0" y="0"/>
                </a:moveTo>
                <a:lnTo>
                  <a:pt x="2392680" y="0"/>
                </a:lnTo>
                <a:lnTo>
                  <a:pt x="2237697" y="655320"/>
                </a:lnTo>
                <a:lnTo>
                  <a:pt x="0" y="655320"/>
                </a:lnTo>
                <a:lnTo>
                  <a:pt x="0" y="0"/>
                </a:lnTo>
                <a:close/>
              </a:path>
            </a:pathLst>
          </a:custGeom>
          <a:solidFill>
            <a:srgbClr val="5A51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
          <p:cNvSpPr/>
          <p:nvPr/>
        </p:nvSpPr>
        <p:spPr>
          <a:xfrm>
            <a:off x="0" y="198120"/>
            <a:ext cx="2392680" cy="716280"/>
          </a:xfrm>
          <a:custGeom>
            <a:avLst/>
            <a:gdLst>
              <a:gd name="connsiteX0" fmla="*/ 0 w 2392680"/>
              <a:gd name="connsiteY0" fmla="*/ 0 h 716280"/>
              <a:gd name="connsiteX1" fmla="*/ 2392680 w 2392680"/>
              <a:gd name="connsiteY1" fmla="*/ 0 h 716280"/>
              <a:gd name="connsiteX2" fmla="*/ 2392680 w 2392680"/>
              <a:gd name="connsiteY2" fmla="*/ 716280 h 716280"/>
              <a:gd name="connsiteX3" fmla="*/ 0 w 2392680"/>
              <a:gd name="connsiteY3" fmla="*/ 716280 h 716280"/>
              <a:gd name="connsiteX4" fmla="*/ 0 w 2392680"/>
              <a:gd name="connsiteY4" fmla="*/ 0 h 716280"/>
              <a:gd name="connsiteX0-1" fmla="*/ 0 w 2392680"/>
              <a:gd name="connsiteY0-2" fmla="*/ 0 h 716280"/>
              <a:gd name="connsiteX1-3" fmla="*/ 2392680 w 2392680"/>
              <a:gd name="connsiteY1-4" fmla="*/ 0 h 716280"/>
              <a:gd name="connsiteX2-5" fmla="*/ 1996440 w 2392680"/>
              <a:gd name="connsiteY2-6" fmla="*/ 716280 h 716280"/>
              <a:gd name="connsiteX3-7" fmla="*/ 0 w 2392680"/>
              <a:gd name="connsiteY3-8" fmla="*/ 716280 h 716280"/>
              <a:gd name="connsiteX4-9" fmla="*/ 0 w 2392680"/>
              <a:gd name="connsiteY4-10" fmla="*/ 0 h 7162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92680" h="716280">
                <a:moveTo>
                  <a:pt x="0" y="0"/>
                </a:moveTo>
                <a:lnTo>
                  <a:pt x="2392680" y="0"/>
                </a:lnTo>
                <a:lnTo>
                  <a:pt x="1996440" y="716280"/>
                </a:lnTo>
                <a:lnTo>
                  <a:pt x="0" y="716280"/>
                </a:lnTo>
                <a:lnTo>
                  <a:pt x="0" y="0"/>
                </a:lnTo>
                <a:close/>
              </a:path>
            </a:pathLst>
          </a:cu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threePt" dir="t"/>
            </a:scene3d>
          </a:bodyPr>
          <a:lstStyle/>
          <a:p>
            <a:pPr algn="ctr"/>
            <a:r>
              <a:rPr lang="en-US" altLang="zh-HK" sz="4000">
                <a:solidFill>
                  <a:schemeClr val="accent6">
                    <a:lumMod val="50000"/>
                  </a:schemeClr>
                </a:solidFill>
                <a:effectLst>
                  <a:outerShdw blurRad="38100" dist="19050" dir="2700000" algn="tl" rotWithShape="0">
                    <a:schemeClr val="dk1">
                      <a:alpha val="40000"/>
                    </a:schemeClr>
                  </a:outerShdw>
                </a:effectLst>
              </a:rPr>
              <a:t>VeSync</a:t>
            </a:r>
            <a:endParaRPr lang="en-US" altLang="zh-HK" sz="4000">
              <a:solidFill>
                <a:schemeClr val="accent6">
                  <a:lumMod val="50000"/>
                </a:schemeClr>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1529715"/>
            <a:ext cx="4562475" cy="4511040"/>
          </a:xfrm>
          <a:prstGeom prst="rect">
            <a:avLst/>
          </a:prstGeom>
          <a:solidFill>
            <a:srgbClr val="9BC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5" name="文本框 4"/>
          <p:cNvSpPr txBox="1"/>
          <p:nvPr/>
        </p:nvSpPr>
        <p:spPr>
          <a:xfrm>
            <a:off x="971550" y="193040"/>
            <a:ext cx="6409690"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HTTP/0.9</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时代</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4" name="文本框 3"/>
          <p:cNvSpPr txBox="1"/>
          <p:nvPr/>
        </p:nvSpPr>
        <p:spPr>
          <a:xfrm>
            <a:off x="4925060" y="1710690"/>
            <a:ext cx="6904990" cy="1938020"/>
          </a:xfrm>
          <a:prstGeom prst="rect">
            <a:avLst/>
          </a:prstGeom>
          <a:noFill/>
        </p:spPr>
        <p:txBody>
          <a:bodyPr wrap="square" rtlCol="0" anchor="t">
            <a:spAutoFit/>
          </a:bodyPr>
          <a:p>
            <a:pPr algn="l" fontAlgn="auto">
              <a:lnSpc>
                <a:spcPct val="150000"/>
              </a:lnSpc>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随后李老就付之于行动，在 1990 年 ，创建了运行万维网（World Wide Web）所需的所有工具：超文本传输协议（HTTP）、超文本标记语言（HTML）、第一个网页浏览器、第一个网页服务器和第一个网站。至此，互联网开启了快速发展之路，HTTP 也开始了它的伟大征途。</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 name="文本框 1"/>
          <p:cNvSpPr txBox="1"/>
          <p:nvPr/>
        </p:nvSpPr>
        <p:spPr>
          <a:xfrm>
            <a:off x="158750" y="1746250"/>
            <a:ext cx="4230370" cy="3692525"/>
          </a:xfrm>
          <a:prstGeom prst="rect">
            <a:avLst/>
          </a:prstGeom>
          <a:noFill/>
        </p:spPr>
        <p:txBody>
          <a:bodyPr wrap="square" rtlCol="0">
            <a:spAutoFit/>
          </a:bodyPr>
          <a:p>
            <a:pPr algn="l"/>
            <a:r>
              <a:rPr dirty="0">
                <a:solidFill>
                  <a:schemeClr val="bg1"/>
                </a:solidFill>
                <a:latin typeface="思源黑体 Regular" panose="020B0500000000000000" charset="-122"/>
                <a:ea typeface="思源黑体 Regular" panose="020B0500000000000000" charset="-122"/>
                <a:cs typeface="思源黑体 Regular" panose="020B0500000000000000" charset="-122"/>
              </a:rPr>
              <a:t>在 1989 年，</a:t>
            </a:r>
            <a:r>
              <a:rPr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蒂姆·伯纳斯·李</a:t>
            </a:r>
            <a:r>
              <a:rPr dirty="0">
                <a:solidFill>
                  <a:schemeClr val="bg1"/>
                </a:solidFill>
                <a:latin typeface="思源黑体 Regular" panose="020B0500000000000000" charset="-122"/>
                <a:ea typeface="思源黑体 Regular" panose="020B0500000000000000" charset="-122"/>
                <a:cs typeface="思源黑体 Regular" panose="020B0500000000000000" charset="-122"/>
              </a:rPr>
              <a:t>发表了一篇论文，文中提出了三项现在看来很平常的三个概念。</a:t>
            </a:r>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algn="l"/>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buFont typeface="Arial" panose="020B0604020202090204" pitchFamily="34" charset="0"/>
              <a:buChar char="•"/>
            </a:pPr>
            <a:r>
              <a:rPr dirty="0">
                <a:solidFill>
                  <a:schemeClr val="bg1"/>
                </a:solidFill>
                <a:latin typeface="思源黑体 Regular" panose="020B0500000000000000" charset="-122"/>
                <a:ea typeface="思源黑体 Regular" panose="020B0500000000000000" charset="-122"/>
                <a:cs typeface="思源黑体 Regular" panose="020B0500000000000000" charset="-122"/>
              </a:rPr>
              <a:t>URI，统一资源标识符，作为互联网上的唯一标识。</a:t>
            </a:r>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buFont typeface="Arial" panose="020B0604020202090204" pitchFamily="34" charset="0"/>
              <a:buChar char="•"/>
            </a:pPr>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buFont typeface="Arial" panose="020B0604020202090204" pitchFamily="34" charset="0"/>
              <a:buChar char="•"/>
            </a:pPr>
            <a:r>
              <a:rPr dirty="0">
                <a:solidFill>
                  <a:schemeClr val="bg1"/>
                </a:solidFill>
                <a:latin typeface="思源黑体 Regular" panose="020B0500000000000000" charset="-122"/>
                <a:ea typeface="思源黑体 Regular" panose="020B0500000000000000" charset="-122"/>
                <a:cs typeface="思源黑体 Regular" panose="020B0500000000000000" charset="-122"/>
              </a:rPr>
              <a:t>HTML，超文本标记语言，描述超文本。</a:t>
            </a:r>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buFont typeface="Arial" panose="020B0604020202090204" pitchFamily="34" charset="0"/>
              <a:buChar char="•"/>
            </a:pPr>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buFont typeface="Arial" panose="020B0604020202090204" pitchFamily="34" charset="0"/>
              <a:buChar char="•"/>
            </a:pPr>
            <a:r>
              <a:rPr dirty="0">
                <a:solidFill>
                  <a:schemeClr val="bg1"/>
                </a:solidFill>
                <a:latin typeface="思源黑体 Regular" panose="020B0500000000000000" charset="-122"/>
                <a:ea typeface="思源黑体 Regular" panose="020B0500000000000000" charset="-122"/>
                <a:cs typeface="思源黑体 Regular" panose="020B0500000000000000" charset="-122"/>
              </a:rPr>
              <a:t>HTTP ，超文本传输协议，传输超文本。</a:t>
            </a:r>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algn="l"/>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1550" y="193040"/>
            <a:ext cx="6409690"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HTTP/0.9</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时代</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4" name="文本框 3"/>
          <p:cNvSpPr txBox="1"/>
          <p:nvPr/>
        </p:nvSpPr>
        <p:spPr>
          <a:xfrm>
            <a:off x="1104265" y="1437640"/>
            <a:ext cx="10725785" cy="3188335"/>
          </a:xfrm>
          <a:prstGeom prst="rect">
            <a:avLst/>
          </a:prstGeom>
          <a:noFill/>
        </p:spPr>
        <p:txBody>
          <a:bodyPr wrap="square" rtlCol="0" anchor="t">
            <a:spAutoFit/>
          </a:bodyPr>
          <a:p>
            <a:pPr algn="l" fontAlgn="auto">
              <a:lnSpc>
                <a:spcPct val="126000"/>
              </a:lnSpc>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那时候是互联网初期，计算机的处理能力包括网速等等都很弱，所以 HTTP 也逃脱不了那个时代的约束，因此设计的非常简单，而且也是纯文本格式。</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李老当时的想法是文档存在服务器里面，我们只需要从服务器获取文档，因此只有 “GET”，也不需要啥请求头，并且拿完了就结束了，因此请求响应之后连接就断了。</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这就是为什么 HTTP 设计为文本协议，并且一开始只有“GET”，响应之后连接就断了的原因了。</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26000"/>
              </a:lnSpc>
            </a:pPr>
            <a:r>
              <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这时候的 HTTP 还没有版本号的，之所以称之为 HTTP / 0.9 是后人加上去的，为了区别之后的版本。</a:t>
            </a:r>
            <a:endParaRPr kumimoji="1" lang="zh-CN" altLang="en-US" sz="1600" spc="3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a"/>
          <p:cNvPicPr>
            <a:picLocks noChangeAspect="1"/>
          </p:cNvPicPr>
          <p:nvPr/>
        </p:nvPicPr>
        <p:blipFill>
          <a:blip r:embed="rId1"/>
          <a:stretch>
            <a:fillRect/>
          </a:stretch>
        </p:blipFill>
        <p:spPr>
          <a:xfrm>
            <a:off x="-15240" y="1078865"/>
            <a:ext cx="12207240" cy="5779135"/>
          </a:xfrm>
          <a:prstGeom prst="rect">
            <a:avLst/>
          </a:prstGeom>
        </p:spPr>
      </p:pic>
      <p:sp>
        <p:nvSpPr>
          <p:cNvPr id="2" name="矩形 3"/>
          <p:cNvSpPr/>
          <p:nvPr/>
        </p:nvSpPr>
        <p:spPr>
          <a:xfrm>
            <a:off x="0" y="259080"/>
            <a:ext cx="2392680" cy="655320"/>
          </a:xfrm>
          <a:custGeom>
            <a:avLst/>
            <a:gdLst>
              <a:gd name="connsiteX0" fmla="*/ 0 w 2392680"/>
              <a:gd name="connsiteY0" fmla="*/ 0 h 655320"/>
              <a:gd name="connsiteX1" fmla="*/ 2392680 w 2392680"/>
              <a:gd name="connsiteY1" fmla="*/ 0 h 655320"/>
              <a:gd name="connsiteX2" fmla="*/ 2392680 w 2392680"/>
              <a:gd name="connsiteY2" fmla="*/ 655320 h 655320"/>
              <a:gd name="connsiteX3" fmla="*/ 0 w 2392680"/>
              <a:gd name="connsiteY3" fmla="*/ 655320 h 655320"/>
              <a:gd name="connsiteX4" fmla="*/ 0 w 2392680"/>
              <a:gd name="connsiteY4" fmla="*/ 0 h 655320"/>
              <a:gd name="connsiteX0-1" fmla="*/ 0 w 2392680"/>
              <a:gd name="connsiteY0-2" fmla="*/ 0 h 655320"/>
              <a:gd name="connsiteX1-3" fmla="*/ 2392680 w 2392680"/>
              <a:gd name="connsiteY1-4" fmla="*/ 0 h 655320"/>
              <a:gd name="connsiteX2-5" fmla="*/ 2237697 w 2392680"/>
              <a:gd name="connsiteY2-6" fmla="*/ 655320 h 655320"/>
              <a:gd name="connsiteX3-7" fmla="*/ 0 w 2392680"/>
              <a:gd name="connsiteY3-8" fmla="*/ 655320 h 655320"/>
              <a:gd name="connsiteX4-9" fmla="*/ 0 w 2392680"/>
              <a:gd name="connsiteY4-10" fmla="*/ 0 h 6553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92680" h="655320">
                <a:moveTo>
                  <a:pt x="0" y="0"/>
                </a:moveTo>
                <a:lnTo>
                  <a:pt x="2392680" y="0"/>
                </a:lnTo>
                <a:lnTo>
                  <a:pt x="2237697" y="655320"/>
                </a:lnTo>
                <a:lnTo>
                  <a:pt x="0" y="655320"/>
                </a:lnTo>
                <a:lnTo>
                  <a:pt x="0" y="0"/>
                </a:lnTo>
                <a:close/>
              </a:path>
            </a:pathLst>
          </a:custGeom>
          <a:solidFill>
            <a:srgbClr val="027572">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文本框 7"/>
          <p:cNvSpPr txBox="1"/>
          <p:nvPr/>
        </p:nvSpPr>
        <p:spPr>
          <a:xfrm>
            <a:off x="4942840" y="3514090"/>
            <a:ext cx="6078220" cy="1445260"/>
          </a:xfrm>
          <a:prstGeom prst="rect">
            <a:avLst/>
          </a:prstGeom>
          <a:noFill/>
        </p:spPr>
        <p:txBody>
          <a:bodyPr wrap="square" rtlCol="0">
            <a:spAutoFit/>
          </a:bodyPr>
          <a:lstStyle/>
          <a:p>
            <a:r>
              <a:rPr lang="en-US" altLang="zh-HK" sz="8800" dirty="0" smtClean="0">
                <a:solidFill>
                  <a:schemeClr val="bg1"/>
                </a:solidFill>
                <a:latin typeface="思源黑体 Regular" panose="020B0500000000000000" charset="-122"/>
                <a:ea typeface="思源黑体 Regular" panose="020B0500000000000000" charset="-122"/>
                <a:cs typeface="思源黑体 Regular" panose="020B0500000000000000" charset="-122"/>
              </a:rPr>
              <a:t>PART TWO</a:t>
            </a:r>
            <a:endParaRPr lang="en-US" altLang="zh-HK" sz="8800" dirty="0" smtClean="0">
              <a:solidFill>
                <a:schemeClr val="bg1"/>
              </a:solidFill>
              <a:latin typeface="思源黑体 Regular" panose="020B0500000000000000" charset="-122"/>
              <a:ea typeface="思源黑体 Regular" panose="020B0500000000000000" charset="-122"/>
              <a:cs typeface="思源黑体 Regular" panose="020B0500000000000000" charset="-122"/>
            </a:endParaRPr>
          </a:p>
        </p:txBody>
      </p:sp>
      <p:sp>
        <p:nvSpPr>
          <p:cNvPr id="9" name="文本框 8"/>
          <p:cNvSpPr txBox="1"/>
          <p:nvPr/>
        </p:nvSpPr>
        <p:spPr>
          <a:xfrm>
            <a:off x="4967605" y="4767429"/>
            <a:ext cx="5760720" cy="645160"/>
          </a:xfrm>
          <a:prstGeom prst="rect">
            <a:avLst/>
          </a:prstGeom>
          <a:noFill/>
        </p:spPr>
        <p:txBody>
          <a:bodyPr wrap="square" rtlCol="0">
            <a:spAutoFit/>
          </a:bodyPr>
          <a:lstStyle/>
          <a:p>
            <a:r>
              <a:rPr sz="3600" dirty="0" smtClean="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rPr>
              <a:t>HTTP/</a:t>
            </a:r>
            <a:r>
              <a:rPr lang="en-US" sz="3600" dirty="0" smtClean="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rPr>
              <a:t>1</a:t>
            </a:r>
            <a:endParaRPr lang="en-US" sz="3600" dirty="0" smtClean="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grpSp>
        <p:nvGrpSpPr>
          <p:cNvPr id="29" name="组合 28"/>
          <p:cNvGrpSpPr/>
          <p:nvPr/>
        </p:nvGrpSpPr>
        <p:grpSpPr>
          <a:xfrm flipH="1" flipV="1">
            <a:off x="-332871" y="4909574"/>
            <a:ext cx="2220342" cy="2249379"/>
            <a:chOff x="10195495" y="-228600"/>
            <a:chExt cx="2220342" cy="2249379"/>
          </a:xfrm>
        </p:grpSpPr>
        <p:sp>
          <p:nvSpPr>
            <p:cNvPr id="30" name="椭圆 29"/>
            <p:cNvSpPr/>
            <p:nvPr/>
          </p:nvSpPr>
          <p:spPr>
            <a:xfrm>
              <a:off x="10478295" y="1835041"/>
              <a:ext cx="185738" cy="185738"/>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1" name="椭圆 30"/>
            <p:cNvSpPr/>
            <p:nvPr/>
          </p:nvSpPr>
          <p:spPr>
            <a:xfrm>
              <a:off x="10807125" y="1450056"/>
              <a:ext cx="457200" cy="457200"/>
            </a:xfrm>
            <a:prstGeom prst="ellipse">
              <a:avLst/>
            </a:prstGeom>
            <a:solidFill>
              <a:srgbClr val="02757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2" name="椭圆 31"/>
            <p:cNvSpPr/>
            <p:nvPr/>
          </p:nvSpPr>
          <p:spPr>
            <a:xfrm>
              <a:off x="10195495" y="163524"/>
              <a:ext cx="840230" cy="840230"/>
            </a:xfrm>
            <a:prstGeom prst="ellipse">
              <a:avLst/>
            </a:prstGeom>
            <a:solidFill>
              <a:srgbClr val="02757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3" name="椭圆 32"/>
            <p:cNvSpPr/>
            <p:nvPr/>
          </p:nvSpPr>
          <p:spPr>
            <a:xfrm>
              <a:off x="11072812" y="-228600"/>
              <a:ext cx="1343025" cy="1343025"/>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4" name="椭圆 33"/>
            <p:cNvSpPr/>
            <p:nvPr/>
          </p:nvSpPr>
          <p:spPr>
            <a:xfrm>
              <a:off x="11072812" y="723337"/>
              <a:ext cx="558968" cy="558968"/>
            </a:xfrm>
            <a:prstGeom prst="ellipse">
              <a:avLst/>
            </a:prstGeom>
            <a:solidFill>
              <a:srgbClr val="FFF9E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35" name="椭圆 34"/>
            <p:cNvSpPr/>
            <p:nvPr/>
          </p:nvSpPr>
          <p:spPr>
            <a:xfrm>
              <a:off x="11631780" y="55973"/>
              <a:ext cx="558968" cy="558968"/>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grpSp>
      <p:grpSp>
        <p:nvGrpSpPr>
          <p:cNvPr id="6" name="组合 5"/>
          <p:cNvGrpSpPr/>
          <p:nvPr/>
        </p:nvGrpSpPr>
        <p:grpSpPr>
          <a:xfrm rot="10800000" flipH="1" flipV="1">
            <a:off x="10302109" y="-198366"/>
            <a:ext cx="2220342" cy="2249379"/>
            <a:chOff x="10195495" y="-228600"/>
            <a:chExt cx="2220342" cy="2249379"/>
          </a:xfrm>
        </p:grpSpPr>
        <p:sp>
          <p:nvSpPr>
            <p:cNvPr id="7" name="椭圆 6"/>
            <p:cNvSpPr/>
            <p:nvPr/>
          </p:nvSpPr>
          <p:spPr>
            <a:xfrm>
              <a:off x="10478295" y="1835041"/>
              <a:ext cx="185738" cy="185738"/>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1" name="椭圆 10"/>
            <p:cNvSpPr/>
            <p:nvPr/>
          </p:nvSpPr>
          <p:spPr>
            <a:xfrm>
              <a:off x="10807125" y="1450056"/>
              <a:ext cx="457200" cy="457200"/>
            </a:xfrm>
            <a:prstGeom prst="ellipse">
              <a:avLst/>
            </a:prstGeom>
            <a:solidFill>
              <a:srgbClr val="027572">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2" name="椭圆 11"/>
            <p:cNvSpPr/>
            <p:nvPr/>
          </p:nvSpPr>
          <p:spPr>
            <a:xfrm>
              <a:off x="10195495" y="163524"/>
              <a:ext cx="840230" cy="840230"/>
            </a:xfrm>
            <a:prstGeom prst="ellipse">
              <a:avLst/>
            </a:prstGeom>
            <a:solidFill>
              <a:srgbClr val="02757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3" name="椭圆 12"/>
            <p:cNvSpPr/>
            <p:nvPr/>
          </p:nvSpPr>
          <p:spPr>
            <a:xfrm>
              <a:off x="11072812" y="-228600"/>
              <a:ext cx="1343025" cy="1343025"/>
            </a:xfrm>
            <a:prstGeom prst="ellips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4" name="椭圆 13"/>
            <p:cNvSpPr/>
            <p:nvPr/>
          </p:nvSpPr>
          <p:spPr>
            <a:xfrm>
              <a:off x="11072812" y="723337"/>
              <a:ext cx="558968" cy="558968"/>
            </a:xfrm>
            <a:prstGeom prst="ellipse">
              <a:avLst/>
            </a:prstGeom>
            <a:solidFill>
              <a:srgbClr val="FFF9E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15" name="椭圆 14"/>
            <p:cNvSpPr/>
            <p:nvPr/>
          </p:nvSpPr>
          <p:spPr>
            <a:xfrm>
              <a:off x="11631780" y="55973"/>
              <a:ext cx="558968" cy="558968"/>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grpSp>
      <p:pic>
        <p:nvPicPr>
          <p:cNvPr id="4" name="图片 3" descr="logo2"/>
          <p:cNvPicPr>
            <a:picLocks noChangeAspect="1"/>
          </p:cNvPicPr>
          <p:nvPr/>
        </p:nvPicPr>
        <p:blipFill>
          <a:blip r:embed="rId2"/>
          <a:stretch>
            <a:fillRect/>
          </a:stretch>
        </p:blipFill>
        <p:spPr>
          <a:xfrm>
            <a:off x="0" y="167005"/>
            <a:ext cx="1356995" cy="83947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EAE7"/>
        </a:solidFill>
        <a:effectLst/>
      </p:bgPr>
    </p:bg>
    <p:spTree>
      <p:nvGrpSpPr>
        <p:cNvPr id="1" name=""/>
        <p:cNvGrpSpPr/>
        <p:nvPr/>
      </p:nvGrpSpPr>
      <p:grpSpPr>
        <a:xfrm>
          <a:off x="0" y="0"/>
          <a:ext cx="0" cy="0"/>
          <a:chOff x="0" y="0"/>
          <a:chExt cx="0" cy="0"/>
        </a:xfrm>
      </p:grpSpPr>
      <p:sp>
        <p:nvSpPr>
          <p:cNvPr id="5" name="矩形 4"/>
          <p:cNvSpPr/>
          <p:nvPr/>
        </p:nvSpPr>
        <p:spPr>
          <a:xfrm>
            <a:off x="923109" y="1843315"/>
            <a:ext cx="394063" cy="1045028"/>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3600" dirty="0" smtClean="0">
                <a:latin typeface="思源黑体 Regular" panose="020B0500000000000000" charset="-122"/>
                <a:ea typeface="思源黑体 Regular" panose="020B0500000000000000" charset="-122"/>
                <a:cs typeface="思源黑体 Regular" panose="020B0500000000000000" charset="-122"/>
              </a:rPr>
              <a:t>1</a:t>
            </a:r>
            <a:endParaRPr lang="en-US" altLang="zh-HK" sz="3600" dirty="0" smtClean="0">
              <a:latin typeface="思源黑体 Regular" panose="020B0500000000000000" charset="-122"/>
              <a:ea typeface="思源黑体 Regular" panose="020B0500000000000000" charset="-122"/>
              <a:cs typeface="思源黑体 Regular" panose="020B0500000000000000" charset="-122"/>
            </a:endParaRPr>
          </a:p>
        </p:txBody>
      </p:sp>
      <p:cxnSp>
        <p:nvCxnSpPr>
          <p:cNvPr id="7" name="直接连接符 6"/>
          <p:cNvCxnSpPr/>
          <p:nvPr/>
        </p:nvCxnSpPr>
        <p:spPr>
          <a:xfrm>
            <a:off x="1436915" y="2224182"/>
            <a:ext cx="1611085" cy="0"/>
          </a:xfrm>
          <a:prstGeom prst="line">
            <a:avLst/>
          </a:prstGeom>
          <a:ln>
            <a:solidFill>
              <a:srgbClr val="02757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17625" y="1824990"/>
            <a:ext cx="330581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noProof="0" dirty="0">
                <a:ln>
                  <a:noFill/>
                </a:ln>
                <a:solidFill>
                  <a:srgbClr val="027572"/>
                </a:solidFill>
                <a:effectLst/>
                <a:uLnTx/>
                <a:uFillTx/>
                <a:latin typeface="思源黑体 Regular" panose="020B0500000000000000" charset="-122"/>
                <a:ea typeface="思源黑体 Regular" panose="020B0500000000000000" charset="-122"/>
                <a:cs typeface="思源黑体 Regular" panose="020B0500000000000000" charset="-122"/>
                <a:sym typeface="+mn-ea"/>
              </a:rPr>
              <a:t>1996 年正式发布</a:t>
            </a:r>
            <a:r>
              <a:rPr lang="en-US" altLang="zh-CN" sz="2000" noProof="0" dirty="0">
                <a:ln>
                  <a:noFill/>
                </a:ln>
                <a:solidFill>
                  <a:srgbClr val="027572"/>
                </a:solidFill>
                <a:effectLst/>
                <a:uLnTx/>
                <a:uFillTx/>
                <a:latin typeface="思源黑体 Regular" panose="020B0500000000000000" charset="-122"/>
                <a:ea typeface="思源黑体 Regular" panose="020B0500000000000000" charset="-122"/>
                <a:cs typeface="思源黑体 Regular" panose="020B0500000000000000" charset="-122"/>
                <a:sym typeface="+mn-ea"/>
              </a:rPr>
              <a:t>HTTP/1.0</a:t>
            </a:r>
            <a:endParaRPr lang="en-US" altLang="zh-CN" sz="2000" noProof="0" dirty="0">
              <a:ln>
                <a:noFill/>
              </a:ln>
              <a:solidFill>
                <a:srgbClr val="027572"/>
              </a:solidFill>
              <a:effectLst/>
              <a:uLnTx/>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1" name="文本框 10"/>
          <p:cNvSpPr txBox="1"/>
          <p:nvPr/>
        </p:nvSpPr>
        <p:spPr>
          <a:xfrm>
            <a:off x="1317807" y="2224629"/>
            <a:ext cx="4517571" cy="787400"/>
          </a:xfrm>
          <a:prstGeom prst="rect">
            <a:avLst/>
          </a:prstGeom>
          <a:noFill/>
        </p:spPr>
        <p:txBody>
          <a:bodyPr wrap="square" rtlCol="0">
            <a:spAutoFit/>
          </a:bodyPr>
          <a:lstStyle/>
          <a:p>
            <a:pPr fontAlgn="auto">
              <a:lnSpc>
                <a:spcPct val="126000"/>
              </a:lnSpc>
            </a:pPr>
            <a:r>
              <a:rPr lang="zh-CN" altLang="en-US" sz="12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随着图像和音频的发展以及浏览器的进步，需求促使各种特性被添加来满足用户的需求。但是那时候 HTTP/1.0 还不是标准，没有实际的约束力。</a:t>
            </a:r>
            <a:endParaRPr lang="zh-CN" altLang="en-US" sz="12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矩形 14"/>
          <p:cNvSpPr/>
          <p:nvPr/>
        </p:nvSpPr>
        <p:spPr>
          <a:xfrm>
            <a:off x="3640183" y="3360058"/>
            <a:ext cx="394063" cy="1045028"/>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思源黑体 Regular" panose="020B0500000000000000" charset="-122"/>
                <a:ea typeface="思源黑体 Regular" panose="020B0500000000000000" charset="-122"/>
                <a:cs typeface="思源黑体 Regular" panose="020B0500000000000000" charset="-122"/>
              </a:rPr>
              <a:t>2</a:t>
            </a:r>
            <a:endParaRPr lang="en-US" altLang="zh-CN" sz="3600" dirty="0">
              <a:latin typeface="思源黑体 Regular" panose="020B0500000000000000" charset="-122"/>
              <a:ea typeface="思源黑体 Regular" panose="020B0500000000000000" charset="-122"/>
              <a:cs typeface="思源黑体 Regular" panose="020B0500000000000000" charset="-122"/>
            </a:endParaRPr>
          </a:p>
        </p:txBody>
      </p:sp>
      <p:cxnSp>
        <p:nvCxnSpPr>
          <p:cNvPr id="17" name="直接连接符 16"/>
          <p:cNvCxnSpPr/>
          <p:nvPr/>
        </p:nvCxnSpPr>
        <p:spPr>
          <a:xfrm>
            <a:off x="4153989" y="3740925"/>
            <a:ext cx="1611085" cy="0"/>
          </a:xfrm>
          <a:prstGeom prst="line">
            <a:avLst/>
          </a:prstGeom>
          <a:ln>
            <a:solidFill>
              <a:srgbClr val="02757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035425" y="3342005"/>
            <a:ext cx="6693535" cy="398780"/>
          </a:xfrm>
          <a:prstGeom prst="rect">
            <a:avLst/>
          </a:prstGeom>
          <a:noFill/>
        </p:spPr>
        <p:txBody>
          <a:bodyPr wrap="square" rtlCol="0">
            <a:spAutoFit/>
          </a:bodyPr>
          <a:lstStyle/>
          <a:p>
            <a:r>
              <a:rPr lang="zh-CN" altLang="en-US" sz="20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HTTP/1.1 版本在 1997 的 RFC 2068 中首次被记录</a:t>
            </a:r>
            <a:endParaRPr lang="zh-CN" altLang="en-US" sz="20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9" name="文本框 18"/>
          <p:cNvSpPr txBox="1"/>
          <p:nvPr/>
        </p:nvSpPr>
        <p:spPr>
          <a:xfrm>
            <a:off x="4034881" y="3740737"/>
            <a:ext cx="4517571" cy="787400"/>
          </a:xfrm>
          <a:prstGeom prst="rect">
            <a:avLst/>
          </a:prstGeom>
          <a:noFill/>
        </p:spPr>
        <p:txBody>
          <a:bodyPr wrap="square" rtlCol="0">
            <a:spAutoFit/>
          </a:bodyPr>
          <a:lstStyle/>
          <a:p>
            <a:pPr fontAlgn="auto">
              <a:lnSpc>
                <a:spcPct val="126000"/>
              </a:lnSpc>
            </a:pPr>
            <a:r>
              <a:rPr lang="zh-CN" altLang="en-US" sz="12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Web 的发展，暴露出了 HTTP/1.0 的不足之处。 HTTP/1.1的推出 ，主要是为了解决性能的问题，包括支持持久连接、pipeline、缓存管理等等。</a:t>
            </a:r>
            <a:endParaRPr lang="zh-CN" altLang="en-US" sz="12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1" name="矩形 20"/>
          <p:cNvSpPr/>
          <p:nvPr/>
        </p:nvSpPr>
        <p:spPr>
          <a:xfrm>
            <a:off x="6525616" y="4876801"/>
            <a:ext cx="394063" cy="1045028"/>
          </a:xfrm>
          <a:prstGeom prst="rect">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3600" dirty="0">
                <a:latin typeface="思源黑体 Regular" panose="020B0500000000000000" charset="-122"/>
                <a:ea typeface="思源黑体 Regular" panose="020B0500000000000000" charset="-122"/>
                <a:cs typeface="思源黑体 Regular" panose="020B0500000000000000" charset="-122"/>
              </a:rPr>
              <a:t>3</a:t>
            </a:r>
            <a:endParaRPr lang="en-US" altLang="zh-HK" sz="3600" dirty="0">
              <a:latin typeface="思源黑体 Regular" panose="020B0500000000000000" charset="-122"/>
              <a:ea typeface="思源黑体 Regular" panose="020B0500000000000000" charset="-122"/>
              <a:cs typeface="思源黑体 Regular" panose="020B0500000000000000" charset="-122"/>
            </a:endParaRPr>
          </a:p>
        </p:txBody>
      </p:sp>
      <p:cxnSp>
        <p:nvCxnSpPr>
          <p:cNvPr id="23" name="直接连接符 22"/>
          <p:cNvCxnSpPr/>
          <p:nvPr/>
        </p:nvCxnSpPr>
        <p:spPr>
          <a:xfrm>
            <a:off x="7039422" y="5257668"/>
            <a:ext cx="1611085" cy="0"/>
          </a:xfrm>
          <a:prstGeom prst="line">
            <a:avLst/>
          </a:prstGeom>
          <a:ln>
            <a:solidFill>
              <a:srgbClr val="027572"/>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919595" y="4876800"/>
            <a:ext cx="5161280" cy="398780"/>
          </a:xfrm>
          <a:prstGeom prst="rect">
            <a:avLst/>
          </a:prstGeom>
          <a:noFill/>
        </p:spPr>
        <p:txBody>
          <a:bodyPr wrap="square" rtlCol="0">
            <a:spAutoFit/>
          </a:bodyPr>
          <a:lstStyle/>
          <a:p>
            <a:r>
              <a:rPr lang="zh-CN" altLang="en-US" sz="20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2014 年对 HTTP/1.1 又做了一次修订</a:t>
            </a:r>
            <a:endParaRPr lang="zh-CN" altLang="en-US" sz="20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5" name="文本框 24"/>
          <p:cNvSpPr txBox="1"/>
          <p:nvPr/>
        </p:nvSpPr>
        <p:spPr>
          <a:xfrm>
            <a:off x="6920314" y="5275895"/>
            <a:ext cx="4517571" cy="555625"/>
          </a:xfrm>
          <a:prstGeom prst="rect">
            <a:avLst/>
          </a:prstGeom>
          <a:noFill/>
        </p:spPr>
        <p:txBody>
          <a:bodyPr wrap="square" rtlCol="0">
            <a:spAutoFit/>
          </a:bodyPr>
          <a:lstStyle/>
          <a:p>
            <a:pPr fontAlgn="auto">
              <a:lnSpc>
                <a:spcPct val="126000"/>
              </a:lnSpc>
            </a:pPr>
            <a:r>
              <a:rPr sz="12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因为其太过庞大和复杂，因此进行了拆分，弄成了六份小文档 RFC7230 - RFC7235</a:t>
            </a:r>
            <a:r>
              <a:rPr lang="zh-CN" sz="12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a:t>
            </a:r>
            <a:r>
              <a:rPr sz="12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这时候 HTTP/1.1 已经成了标准</a:t>
            </a:r>
            <a:r>
              <a:rPr lang="zh-CN" sz="12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rPr>
              <a:t>。</a:t>
            </a:r>
            <a:endParaRPr lang="zh-CN" sz="1200" dirty="0">
              <a:solidFill>
                <a:srgbClr val="027572"/>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6" name="文本框 5"/>
          <p:cNvSpPr txBox="1"/>
          <p:nvPr/>
        </p:nvSpPr>
        <p:spPr>
          <a:xfrm>
            <a:off x="971550" y="193040"/>
            <a:ext cx="5090160"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HTTP/1</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时代</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9" name="直角三角形 8"/>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1550" y="193040"/>
            <a:ext cx="8611870"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HTTP/1</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时代</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7" name="矩形 6"/>
          <p:cNvSpPr/>
          <p:nvPr/>
        </p:nvSpPr>
        <p:spPr>
          <a:xfrm>
            <a:off x="1066800" y="933450"/>
            <a:ext cx="10058400" cy="908050"/>
          </a:xfrm>
          <a:prstGeom prst="rect">
            <a:avLst/>
          </a:prstGeom>
          <a:solidFill>
            <a:srgbClr val="9BC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066800" y="1003935"/>
            <a:ext cx="10058400" cy="829945"/>
          </a:xfrm>
          <a:prstGeom prst="rect">
            <a:avLst/>
          </a:prstGeom>
          <a:noFill/>
        </p:spPr>
        <p:txBody>
          <a:bodyPr wrap="square" rtlCol="0" anchor="t">
            <a:spAutoFit/>
          </a:bodyPr>
          <a:p>
            <a:pPr algn="l" fontAlgn="auto">
              <a:lnSpc>
                <a:spcPct val="150000"/>
              </a:lnSpc>
            </a:pPr>
            <a:r>
              <a:rPr kumimoji="1" lang="zh-CN" altLang="en-US" sz="1600" dirty="0">
                <a:solidFill>
                  <a:schemeClr val="bg1">
                    <a:lumMod val="95000"/>
                  </a:schemeClr>
                </a:solidFill>
                <a:latin typeface="思源黑体 Regular" panose="020B0500000000000000" charset="-122"/>
                <a:ea typeface="思源黑体 Regular" panose="020B0500000000000000" charset="-122"/>
                <a:cs typeface="思源黑体 Regular" panose="020B0500000000000000" charset="-122"/>
                <a:sym typeface="+mn-ea"/>
              </a:rPr>
              <a:t>HTTP/1.0 有一个很大的性能问题，就是每请求一个资源都得新建一个 TCP 连接，而且只能串行请求。</a:t>
            </a:r>
            <a:endParaRPr kumimoji="1" lang="zh-CN" altLang="en-US" sz="1600" dirty="0">
              <a:solidFill>
                <a:schemeClr val="bg1">
                  <a:lumMod val="95000"/>
                </a:schemeClr>
              </a:solidFill>
              <a:latin typeface="思源黑体 Regular" panose="020B0500000000000000" charset="-122"/>
              <a:ea typeface="思源黑体 Regular" panose="020B0500000000000000" charset="-122"/>
              <a:cs typeface="思源黑体 Regular" panose="020B0500000000000000" charset="-122"/>
              <a:sym typeface="+mn-ea"/>
            </a:endParaRPr>
          </a:p>
          <a:p>
            <a:pPr algn="l" fontAlgn="auto">
              <a:lnSpc>
                <a:spcPct val="150000"/>
              </a:lnSpc>
            </a:pPr>
            <a:r>
              <a:rPr kumimoji="1" lang="zh-CN" altLang="en-US" sz="1600" dirty="0">
                <a:solidFill>
                  <a:schemeClr val="bg1">
                    <a:lumMod val="95000"/>
                  </a:schemeClr>
                </a:solidFill>
                <a:latin typeface="思源黑体 Regular" panose="020B0500000000000000" charset="-122"/>
                <a:ea typeface="思源黑体 Regular" panose="020B0500000000000000" charset="-122"/>
                <a:cs typeface="思源黑体 Regular" panose="020B0500000000000000" charset="-122"/>
                <a:sym typeface="+mn-ea"/>
              </a:rPr>
              <a:t>所以</a:t>
            </a:r>
            <a:r>
              <a:rPr kumimoji="1" lang="en-US" altLang="zh-CN" sz="1600" dirty="0">
                <a:solidFill>
                  <a:schemeClr val="bg1">
                    <a:lumMod val="95000"/>
                  </a:schemeClr>
                </a:solidFill>
                <a:latin typeface="思源黑体 Regular" panose="020B0500000000000000" charset="-122"/>
                <a:ea typeface="思源黑体 Regular" panose="020B0500000000000000" charset="-122"/>
                <a:cs typeface="思源黑体 Regular" panose="020B0500000000000000" charset="-122"/>
                <a:sym typeface="+mn-ea"/>
              </a:rPr>
              <a:t>HTTP/1.1</a:t>
            </a:r>
            <a:r>
              <a:rPr kumimoji="1" lang="zh-CN" altLang="en-US" sz="1600" dirty="0">
                <a:solidFill>
                  <a:schemeClr val="bg1">
                    <a:lumMod val="95000"/>
                  </a:schemeClr>
                </a:solidFill>
                <a:latin typeface="思源黑体 Regular" panose="020B0500000000000000" charset="-122"/>
                <a:ea typeface="思源黑体 Regular" panose="020B0500000000000000" charset="-122"/>
                <a:cs typeface="思源黑体 Regular" panose="020B0500000000000000" charset="-122"/>
                <a:sym typeface="+mn-ea"/>
              </a:rPr>
              <a:t>主要增加了以下几点：</a:t>
            </a:r>
            <a:endParaRPr kumimoji="1" lang="zh-CN" altLang="en-US" sz="1600" dirty="0">
              <a:solidFill>
                <a:schemeClr val="bg1">
                  <a:lumMod val="95000"/>
                </a:schemeClr>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3" name="矩形 2"/>
          <p:cNvSpPr/>
          <p:nvPr/>
        </p:nvSpPr>
        <p:spPr>
          <a:xfrm>
            <a:off x="1066800" y="1916430"/>
            <a:ext cx="10058400" cy="4607560"/>
          </a:xfrm>
          <a:prstGeom prst="rect">
            <a:avLst/>
          </a:prstGeom>
          <a:solidFill>
            <a:srgbClr val="9BC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
        <p:nvSpPr>
          <p:cNvPr id="4" name="文本框 3"/>
          <p:cNvSpPr txBox="1"/>
          <p:nvPr/>
        </p:nvSpPr>
        <p:spPr>
          <a:xfrm>
            <a:off x="1236345" y="2132965"/>
            <a:ext cx="9301480" cy="3138170"/>
          </a:xfrm>
          <a:prstGeom prst="rect">
            <a:avLst/>
          </a:prstGeom>
          <a:noFill/>
        </p:spPr>
        <p:txBody>
          <a:bodyPr wrap="square" rtlCol="0">
            <a:spAutoFit/>
          </a:bodyPr>
          <a:p>
            <a:pPr marL="285750" indent="-285750" algn="l">
              <a:buFont typeface="Arial" panose="020B0604020202090204" pitchFamily="34" charset="0"/>
              <a:buChar char="•"/>
            </a:pPr>
            <a:r>
              <a:rPr dirty="0">
                <a:solidFill>
                  <a:schemeClr val="bg1"/>
                </a:solidFill>
                <a:latin typeface="思源黑体 Regular" panose="020B0500000000000000" charset="-122"/>
                <a:ea typeface="思源黑体 Regular" panose="020B0500000000000000" charset="-122"/>
                <a:cs typeface="思源黑体 Regular" panose="020B0500000000000000" charset="-122"/>
              </a:rPr>
              <a:t>新增了连接管理即 keepalive ，允许持久连接。</a:t>
            </a:r>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algn="l"/>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buFont typeface="Arial" panose="020B0604020202090204" pitchFamily="34" charset="0"/>
              <a:buChar char="•"/>
            </a:pPr>
            <a:r>
              <a:rPr dirty="0">
                <a:solidFill>
                  <a:schemeClr val="bg1"/>
                </a:solidFill>
                <a:latin typeface="思源黑体 Regular" panose="020B0500000000000000" charset="-122"/>
                <a:ea typeface="思源黑体 Regular" panose="020B0500000000000000" charset="-122"/>
                <a:cs typeface="思源黑体 Regular" panose="020B0500000000000000" charset="-122"/>
              </a:rPr>
              <a:t>支持 pipeline，无需等待前面的请求响应，即可发送第二次请求。</a:t>
            </a:r>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algn="l"/>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buFont typeface="Arial" panose="020B0604020202090204" pitchFamily="34" charset="0"/>
              <a:buChar char="•"/>
            </a:pPr>
            <a:r>
              <a:rPr dirty="0">
                <a:solidFill>
                  <a:schemeClr val="bg1"/>
                </a:solidFill>
                <a:latin typeface="思源黑体 Regular" panose="020B0500000000000000" charset="-122"/>
                <a:ea typeface="思源黑体 Regular" panose="020B0500000000000000" charset="-122"/>
                <a:cs typeface="思源黑体 Regular" panose="020B0500000000000000" charset="-122"/>
              </a:rPr>
              <a:t>允许响应数据分块（chunked），即响应的时候不标明Content-Length，客户端就无法断开连接，直到收到服务端的 EOF ，利于传输大文件。</a:t>
            </a:r>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algn="l"/>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buFont typeface="Arial" panose="020B0604020202090204" pitchFamily="34" charset="0"/>
              <a:buChar char="•"/>
            </a:pPr>
            <a:r>
              <a:rPr dirty="0">
                <a:solidFill>
                  <a:schemeClr val="bg1"/>
                </a:solidFill>
                <a:latin typeface="思源黑体 Regular" panose="020B0500000000000000" charset="-122"/>
                <a:ea typeface="思源黑体 Regular" panose="020B0500000000000000" charset="-122"/>
                <a:cs typeface="思源黑体 Regular" panose="020B0500000000000000" charset="-122"/>
              </a:rPr>
              <a:t>新增缓存的控制和管理。</a:t>
            </a:r>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algn="l"/>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a:p>
            <a:pPr marL="285750" indent="-285750" algn="l">
              <a:buFont typeface="Arial" panose="020B0604020202090204" pitchFamily="34" charset="0"/>
              <a:buChar char="•"/>
            </a:pPr>
            <a:r>
              <a:rPr dirty="0">
                <a:solidFill>
                  <a:schemeClr val="bg1"/>
                </a:solidFill>
                <a:latin typeface="思源黑体 Regular" panose="020B0500000000000000" charset="-122"/>
                <a:ea typeface="思源黑体 Regular" panose="020B0500000000000000" charset="-122"/>
                <a:cs typeface="思源黑体 Regular" panose="020B0500000000000000" charset="-122"/>
              </a:rPr>
              <a:t>加入了 Host 头，用在你一台机子部署了多个</a:t>
            </a:r>
            <a:r>
              <a:rPr lang="zh-CN" dirty="0">
                <a:solidFill>
                  <a:schemeClr val="bg1"/>
                </a:solidFill>
                <a:latin typeface="思源黑体 Regular" panose="020B0500000000000000" charset="-122"/>
                <a:ea typeface="思源黑体 Regular" panose="020B0500000000000000" charset="-122"/>
                <a:cs typeface="思源黑体 Regular" panose="020B0500000000000000" charset="-122"/>
              </a:rPr>
              <a:t>域名</a:t>
            </a:r>
            <a:r>
              <a:rPr dirty="0">
                <a:solidFill>
                  <a:schemeClr val="bg1"/>
                </a:solidFill>
                <a:latin typeface="思源黑体 Regular" panose="020B0500000000000000" charset="-122"/>
                <a:ea typeface="思源黑体 Regular" panose="020B0500000000000000" charset="-122"/>
                <a:cs typeface="思源黑体 Regular" panose="020B0500000000000000" charset="-122"/>
              </a:rPr>
              <a:t>，然后多个域名解析又是同一个 IP，此时加入了 Host 头就可以判断你到底是要访问哪个</a:t>
            </a:r>
            <a:r>
              <a:rPr lang="zh-CN"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域名</a:t>
            </a:r>
            <a:r>
              <a:rPr dirty="0">
                <a:solidFill>
                  <a:schemeClr val="bg1"/>
                </a:solidFill>
                <a:latin typeface="思源黑体 Regular" panose="020B0500000000000000" charset="-122"/>
                <a:ea typeface="思源黑体 Regular" panose="020B0500000000000000" charset="-122"/>
                <a:cs typeface="思源黑体 Regular" panose="020B0500000000000000" charset="-122"/>
              </a:rPr>
              <a:t>。</a:t>
            </a:r>
            <a:endParaRPr dirty="0">
              <a:solidFill>
                <a:schemeClr val="bg1"/>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1550" y="193040"/>
            <a:ext cx="3644265" cy="583565"/>
          </a:xfrm>
          <a:prstGeom prst="rect">
            <a:avLst/>
          </a:prstGeom>
          <a:noFill/>
        </p:spPr>
        <p:txBody>
          <a:bodyPr wrap="square" rtlCol="0">
            <a:spAutoFit/>
          </a:bodyPr>
          <a:lstStyle/>
          <a:p>
            <a:pPr algn="l"/>
            <a:r>
              <a:rPr lang="en-US" altLang="zh-CN"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keep-alive</a:t>
            </a:r>
            <a:r>
              <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rPr>
              <a:t>连接</a:t>
            </a:r>
            <a:endParaRPr lang="zh-CN" altLang="en-US" sz="3200" dirty="0">
              <a:solidFill>
                <a:srgbClr val="027572"/>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 name="矩形 1"/>
          <p:cNvSpPr/>
          <p:nvPr/>
        </p:nvSpPr>
        <p:spPr>
          <a:xfrm>
            <a:off x="1103630" y="2176780"/>
            <a:ext cx="9877425" cy="3032125"/>
          </a:xfrm>
          <a:prstGeom prst="rect">
            <a:avLst/>
          </a:prstGeom>
          <a:solidFill>
            <a:srgbClr val="02757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1600" dirty="0">
              <a:solidFill>
                <a:schemeClr val="bg1"/>
              </a:solidFill>
              <a:latin typeface="黑体" panose="02010609060101010101" pitchFamily="49" charset="-122"/>
              <a:ea typeface="黑体" panose="02010609060101010101" pitchFamily="49" charset="-122"/>
              <a:sym typeface="+mn-ea"/>
            </a:endParaRPr>
          </a:p>
        </p:txBody>
      </p:sp>
      <p:sp>
        <p:nvSpPr>
          <p:cNvPr id="14" name="文本框 13"/>
          <p:cNvSpPr txBox="1"/>
          <p:nvPr/>
        </p:nvSpPr>
        <p:spPr>
          <a:xfrm>
            <a:off x="1212215" y="2286000"/>
            <a:ext cx="9654540" cy="2584450"/>
          </a:xfrm>
          <a:prstGeom prst="rect">
            <a:avLst/>
          </a:prstGeom>
          <a:noFill/>
        </p:spPr>
        <p:txBody>
          <a:bodyPr wrap="square" rtlCol="0" anchor="t">
            <a:spAutoFit/>
          </a:bodyPr>
          <a:p>
            <a:pPr>
              <a:lnSpc>
                <a:spcPct val="150000"/>
              </a:lnSpc>
            </a:pP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实际上是tcp长链接，因为对于页面中对同个域名发起的多个http请求，它们可以共用一个tcp连接通道。</a:t>
            </a:r>
            <a:endPar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nSpc>
                <a:spcPct val="150000"/>
              </a:lnSpc>
            </a:pPr>
            <a:endPar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a:p>
            <a:pPr>
              <a:lnSpc>
                <a:spcPct val="150000"/>
              </a:lnSpc>
            </a:pP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此时http请求中会携带一个</a:t>
            </a:r>
            <a:r>
              <a:rPr lang="en-US" altLang="zh-CN"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h</a:t>
            </a: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ttp请求头：Connection:keep-alive，现在大部分的web服务器都默认支持tcp长链接，也就是网页中的请求如果不携带Connection</a:t>
            </a:r>
            <a:r>
              <a:rPr lang="en-US" altLang="zh-CN"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a:t>
            </a:r>
            <a:r>
              <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keep-alive请求头，默认就是长连接请求，如果不想支持长连接的话，需要显式的添加Connection:closed请求头。</a:t>
            </a:r>
            <a:endParaRPr lang="zh-CN" altLang="en-US"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5" name="直角三角形 14"/>
          <p:cNvSpPr/>
          <p:nvPr/>
        </p:nvSpPr>
        <p:spPr>
          <a:xfrm flipV="1">
            <a:off x="-10795" y="-2"/>
            <a:ext cx="1114425" cy="1316699"/>
          </a:xfrm>
          <a:prstGeom prst="rtTriangle">
            <a:avLst/>
          </a:prstGeom>
          <a:solidFill>
            <a:srgbClr val="027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HK"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6760</Words>
  <Application>WPS 表格</Application>
  <PresentationFormat>宽屏</PresentationFormat>
  <Paragraphs>303</Paragraphs>
  <Slides>37</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37</vt:i4>
      </vt:variant>
    </vt:vector>
  </HeadingPairs>
  <TitlesOfParts>
    <vt:vector size="55" baseType="lpstr">
      <vt:lpstr>Arial</vt:lpstr>
      <vt:lpstr>方正书宋_GBK</vt:lpstr>
      <vt:lpstr>Wingdings</vt:lpstr>
      <vt:lpstr>思源黑体 Regular</vt:lpstr>
      <vt:lpstr>苹方-简</vt:lpstr>
      <vt:lpstr>黑体</vt:lpstr>
      <vt:lpstr>Calibri</vt:lpstr>
      <vt:lpstr>Helvetica Neue</vt:lpstr>
      <vt:lpstr>微软雅黑</vt:lpstr>
      <vt:lpstr>汉仪旗黑</vt:lpstr>
      <vt:lpstr>宋体</vt:lpstr>
      <vt:lpstr>Arial Unicode MS</vt:lpstr>
      <vt:lpstr>汉仪书宋二KW</vt:lpstr>
      <vt:lpstr>Calibri Light</vt:lpstr>
      <vt:lpstr>PMingLiU</vt:lpstr>
      <vt:lpstr>宋体-繁</vt:lpstr>
      <vt:lpstr>汉仪中黑KW</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vision</dc:creator>
  <cp:lastModifiedBy>vision</cp:lastModifiedBy>
  <cp:revision>57</cp:revision>
  <dcterms:created xsi:type="dcterms:W3CDTF">2021-12-23T10:49:17Z</dcterms:created>
  <dcterms:modified xsi:type="dcterms:W3CDTF">2021-12-23T10:49:17Z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2052-3.9.3.6359</vt:lpwstr>
  </property>
</Properties>
</file>